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7" r:id="rId7"/>
    <p:sldId id="266" r:id="rId8"/>
    <p:sldId id="261" r:id="rId9"/>
    <p:sldId id="262" r:id="rId10"/>
    <p:sldId id="263" r:id="rId11"/>
    <p:sldId id="264" r:id="rId12"/>
    <p:sldId id="268" r:id="rId13"/>
    <p:sldId id="272" r:id="rId14"/>
    <p:sldId id="273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21440037">
            <a:off x="1634643" y="475981"/>
            <a:ext cx="9794378" cy="2522427"/>
          </a:xfrm>
        </p:spPr>
        <p:txBody>
          <a:bodyPr>
            <a:noAutofit/>
          </a:bodyPr>
          <a:lstStyle/>
          <a:p>
            <a:r>
              <a:rPr lang="tr-TR" sz="8000" dirty="0" smtClean="0">
                <a:solidFill>
                  <a:srgbClr val="0070C0"/>
                </a:solidFill>
              </a:rPr>
              <a:t>TÜTÜN BAĞIMLILIĞI</a:t>
            </a:r>
            <a:endParaRPr lang="tr-TR" sz="8000" dirty="0">
              <a:solidFill>
                <a:srgbClr val="0070C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rot="21442306">
            <a:off x="4769428" y="3000787"/>
            <a:ext cx="6716426" cy="1234590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BOSTANCIK ANADOLU LİSESİ REHBERLİK SERVİSİ</a:t>
            </a:r>
            <a:endParaRPr lang="tr-T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7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4287" y="629968"/>
            <a:ext cx="9961999" cy="1768986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0099FF"/>
                </a:solidFill>
              </a:rPr>
              <a:t>YANLIŞ BİLİNENLER!!</a:t>
            </a:r>
            <a:endParaRPr lang="tr-TR" dirty="0">
              <a:solidFill>
                <a:srgbClr val="0099FF"/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1570164" y="2440639"/>
            <a:ext cx="2558008" cy="1421011"/>
            <a:chOff x="521832" y="1771865"/>
            <a:chExt cx="2558008" cy="1421011"/>
          </a:xfrm>
        </p:grpSpPr>
        <p:sp>
          <p:nvSpPr>
            <p:cNvPr id="5" name="Dikdörtgen 4"/>
            <p:cNvSpPr/>
            <p:nvPr/>
          </p:nvSpPr>
          <p:spPr>
            <a:xfrm>
              <a:off x="1301691" y="2175983"/>
              <a:ext cx="998289" cy="3693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YANLIŞ</a:t>
              </a: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521832" y="1771865"/>
              <a:ext cx="2558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Calibri" panose="020F0502020204030204"/>
                </a:rPr>
                <a:t>“Sigara sizi sakinleştirir.”</a:t>
              </a: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765648" y="2546545"/>
              <a:ext cx="20703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Calibri" panose="020F0502020204030204"/>
                </a:rPr>
                <a:t>Sigara ruh sağlığınızı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Calibri" panose="020F0502020204030204"/>
                </a:rPr>
                <a:t>olumsuz etkiler.</a:t>
              </a: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5123291" y="3235014"/>
            <a:ext cx="3285535" cy="1664292"/>
            <a:chOff x="72382" y="1771865"/>
            <a:chExt cx="3456908" cy="1664292"/>
          </a:xfrm>
        </p:grpSpPr>
        <p:sp>
          <p:nvSpPr>
            <p:cNvPr id="10" name="Dikdörtgen 9"/>
            <p:cNvSpPr/>
            <p:nvPr/>
          </p:nvSpPr>
          <p:spPr>
            <a:xfrm>
              <a:off x="1301691" y="2419264"/>
              <a:ext cx="998289" cy="369332"/>
            </a:xfrm>
            <a:prstGeom prst="rect">
              <a:avLst/>
            </a:prstGeom>
            <a:solidFill>
              <a:srgbClr val="0099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72382" y="1771865"/>
              <a:ext cx="34569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Calibri" panose="020F0502020204030204"/>
                </a:rPr>
                <a:t>“Sigara dumanını içime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Calibri" panose="020F0502020204030204"/>
                </a:rPr>
                <a:t>çekmiyorum, bana bir zararı yok.”</a:t>
              </a:r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1346124" y="2402486"/>
              <a:ext cx="909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</a:rPr>
                <a:t>YANLIŞ</a:t>
              </a:r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192318" y="2789826"/>
              <a:ext cx="32170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Calibri" panose="020F0502020204030204"/>
                </a:rPr>
                <a:t>İçe çekilmeyen sigara dumanı da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Calibri" panose="020F0502020204030204"/>
                </a:rPr>
                <a:t>hastalıklara neden olmaktadır.</a:t>
              </a: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1287690" y="4664354"/>
            <a:ext cx="3122971" cy="1419252"/>
            <a:chOff x="239357" y="1771865"/>
            <a:chExt cx="3122971" cy="1144012"/>
          </a:xfrm>
        </p:grpSpPr>
        <p:sp>
          <p:nvSpPr>
            <p:cNvPr id="15" name="Dikdörtgen 14"/>
            <p:cNvSpPr/>
            <p:nvPr/>
          </p:nvSpPr>
          <p:spPr>
            <a:xfrm>
              <a:off x="1301691" y="2175983"/>
              <a:ext cx="998289" cy="36933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239357" y="1771865"/>
              <a:ext cx="3122971" cy="297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rgbClr val="575757"/>
                  </a:solidFill>
                </a:rPr>
                <a:t>“Light sigara daha az zararlı.”</a:t>
              </a: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1321731" y="2159205"/>
              <a:ext cx="958211" cy="297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2"/>
                  </a:solidFill>
                </a:rPr>
                <a:t>YANLIŞ</a:t>
              </a: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856894" y="2546545"/>
              <a:ext cx="1887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575757"/>
                  </a:solidFill>
                </a:rPr>
                <a:t>Nikotin oranı aynı.</a:t>
              </a: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8613320" y="2143965"/>
            <a:ext cx="3321561" cy="1144012"/>
            <a:chOff x="360801" y="1771865"/>
            <a:chExt cx="2880084" cy="1144012"/>
          </a:xfrm>
        </p:grpSpPr>
        <p:sp>
          <p:nvSpPr>
            <p:cNvPr id="20" name="Dikdörtgen 19"/>
            <p:cNvSpPr/>
            <p:nvPr/>
          </p:nvSpPr>
          <p:spPr>
            <a:xfrm>
              <a:off x="1301691" y="2175983"/>
              <a:ext cx="998289" cy="36933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360801" y="1771865"/>
              <a:ext cx="28800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rgbClr val="575757"/>
                  </a:solidFill>
                </a:rPr>
                <a:t>“Sigara sorunları unutturur.”</a:t>
              </a: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78541" y="2159205"/>
              <a:ext cx="844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2"/>
                  </a:solidFill>
                </a:rPr>
                <a:t>YANLIŞ</a:t>
              </a:r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512570" y="2546545"/>
              <a:ext cx="2576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575757"/>
                  </a:solidFill>
                </a:rPr>
                <a:t>Sigara yeni sorunlar ekler.</a:t>
              </a: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8758755" y="4801974"/>
            <a:ext cx="3030702" cy="1421011"/>
            <a:chOff x="285489" y="1771865"/>
            <a:chExt cx="3030702" cy="1421011"/>
          </a:xfrm>
        </p:grpSpPr>
        <p:sp>
          <p:nvSpPr>
            <p:cNvPr id="25" name="Dikdörtgen 24"/>
            <p:cNvSpPr/>
            <p:nvPr/>
          </p:nvSpPr>
          <p:spPr>
            <a:xfrm>
              <a:off x="1301691" y="2175983"/>
              <a:ext cx="998289" cy="36933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70623" y="1771865"/>
              <a:ext cx="1860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rgbClr val="575757"/>
                  </a:solidFill>
                </a:rPr>
                <a:t>“Sigara zayıflatır.”</a:t>
              </a: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1321731" y="2159205"/>
              <a:ext cx="958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/>
                <a:t>YANLIŞ</a:t>
              </a:r>
            </a:p>
          </p:txBody>
        </p:sp>
        <p:sp>
          <p:nvSpPr>
            <p:cNvPr id="28" name="Dikdörtgen 27"/>
            <p:cNvSpPr/>
            <p:nvPr/>
          </p:nvSpPr>
          <p:spPr>
            <a:xfrm>
              <a:off x="285489" y="2546545"/>
              <a:ext cx="30307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575757"/>
                  </a:solidFill>
                </a:rPr>
                <a:t>Sigara kişinin çirkinleşmesine</a:t>
              </a:r>
            </a:p>
            <a:p>
              <a:pPr algn="ctr"/>
              <a:r>
                <a:rPr lang="tr-TR" dirty="0">
                  <a:solidFill>
                    <a:srgbClr val="575757"/>
                  </a:solidFill>
                </a:rPr>
                <a:t>ve kötü kokmasına neden olur.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4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30" y="0"/>
            <a:ext cx="5443470" cy="685800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0" y="0"/>
            <a:ext cx="67485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SANA UZATILAN SİGARAYA BİR KERE HAYIR!! DERSEN, DAHA SONRAKİLERE DE HAYIR!! DERSİN..</a:t>
            </a:r>
            <a:endParaRPr lang="tr-TR" sz="28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279561" y="1354015"/>
            <a:ext cx="267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6000" b="1" dirty="0">
                <a:solidFill>
                  <a:prstClr val="black"/>
                </a:solidFill>
                <a:latin typeface="Calibri" panose="020F0502020204030204"/>
              </a:rPr>
              <a:t>HAYIR!</a:t>
            </a:r>
          </a:p>
        </p:txBody>
      </p:sp>
    </p:spTree>
    <p:extLst>
      <p:ext uri="{BB962C8B-B14F-4D97-AF65-F5344CB8AC3E}">
        <p14:creationId xmlns:p14="http://schemas.microsoft.com/office/powerpoint/2010/main" val="38140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B0F0"/>
                </a:solidFill>
              </a:rPr>
              <a:t>SİGARANIN İYİ OLDUĞU ZANNEDİLEN YANLARI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086377" y="2150412"/>
            <a:ext cx="4726547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Keyif veriyor. </a:t>
            </a:r>
          </a:p>
          <a:p>
            <a:pPr marL="285750" indent="-28575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El – dudak alışkanlığı </a:t>
            </a:r>
          </a:p>
          <a:p>
            <a:pPr marL="285750" indent="-28575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Kahve- çay ile güzel gidiyor. </a:t>
            </a:r>
          </a:p>
          <a:p>
            <a:pPr marL="285750" indent="-28575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Canım çekiyor. </a:t>
            </a:r>
          </a:p>
          <a:p>
            <a:pPr marL="285750" indent="-28575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İştahımı kapatıyor. </a:t>
            </a:r>
          </a:p>
          <a:p>
            <a:pPr marL="285750" indent="-28575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Havalı duruyor. </a:t>
            </a:r>
          </a:p>
          <a:p>
            <a:pPr marL="285750" indent="-28575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Konsantrasyonumu arttırıyor. </a:t>
            </a:r>
          </a:p>
        </p:txBody>
      </p:sp>
    </p:spTree>
    <p:extLst>
      <p:ext uri="{BB962C8B-B14F-4D97-AF65-F5344CB8AC3E}">
        <p14:creationId xmlns:p14="http://schemas.microsoft.com/office/powerpoint/2010/main" val="2436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99FF"/>
                </a:solidFill>
              </a:rPr>
              <a:t>SİGARAYI BIRAKTIKTAN SONRA…</a:t>
            </a:r>
            <a:endParaRPr lang="tr-TR" dirty="0">
              <a:solidFill>
                <a:srgbClr val="0099FF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975280"/>
          </a:xfrm>
        </p:spPr>
        <p:txBody>
          <a:bodyPr>
            <a:normAutofit fontScale="92500" lnSpcReduction="10000"/>
          </a:bodyPr>
          <a:lstStyle/>
          <a:p>
            <a:endParaRPr lang="tr-TR" b="1" dirty="0" smtClean="0">
              <a:solidFill>
                <a:srgbClr val="E61F4F"/>
              </a:solidFill>
            </a:endParaRPr>
          </a:p>
          <a:p>
            <a:endParaRPr lang="tr-TR" b="1" dirty="0">
              <a:solidFill>
                <a:srgbClr val="E61F4F"/>
              </a:solidFill>
            </a:endParaRPr>
          </a:p>
          <a:p>
            <a:r>
              <a:rPr lang="tr-TR" dirty="0">
                <a:solidFill>
                  <a:schemeClr val="accent1"/>
                </a:solidFill>
              </a:rPr>
              <a:t>20 dakika sonra </a:t>
            </a:r>
            <a:r>
              <a:rPr lang="tr-TR" dirty="0"/>
              <a:t>nabız ve hızlı soluk alıp verme normale döner. 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8 </a:t>
            </a:r>
            <a:r>
              <a:rPr lang="tr-TR" dirty="0">
                <a:solidFill>
                  <a:schemeClr val="accent1"/>
                </a:solidFill>
              </a:rPr>
              <a:t>saat sonra </a:t>
            </a:r>
            <a:r>
              <a:rPr lang="tr-TR" dirty="0"/>
              <a:t>kandaki oksijen düzeyi normal seviyesine döner. </a:t>
            </a:r>
          </a:p>
          <a:p>
            <a:r>
              <a:rPr lang="tr-TR" dirty="0">
                <a:solidFill>
                  <a:schemeClr val="accent1"/>
                </a:solidFill>
              </a:rPr>
              <a:t>24 saat sonra </a:t>
            </a:r>
            <a:r>
              <a:rPr lang="tr-TR" dirty="0" smtClean="0"/>
              <a:t>karbon monoksit </a:t>
            </a:r>
            <a:r>
              <a:rPr lang="tr-TR" dirty="0"/>
              <a:t>vücuttan atılır. </a:t>
            </a:r>
          </a:p>
          <a:p>
            <a:r>
              <a:rPr lang="tr-TR" dirty="0">
                <a:solidFill>
                  <a:schemeClr val="accent1"/>
                </a:solidFill>
              </a:rPr>
              <a:t>48 saat sonra </a:t>
            </a:r>
            <a:r>
              <a:rPr lang="tr-TR" dirty="0"/>
              <a:t>artan nikotin düzeyi </a:t>
            </a:r>
            <a:r>
              <a:rPr lang="tr-TR" dirty="0" smtClean="0"/>
              <a:t>ve azalan </a:t>
            </a:r>
            <a:r>
              <a:rPr lang="tr-TR" dirty="0"/>
              <a:t>tat ve koku duyusu normale döner. </a:t>
            </a:r>
            <a:endParaRPr lang="tr-TR" dirty="0" smtClean="0"/>
          </a:p>
          <a:p>
            <a:r>
              <a:rPr lang="tr-TR" dirty="0">
                <a:solidFill>
                  <a:schemeClr val="accent1"/>
                </a:solidFill>
              </a:rPr>
              <a:t>72 saat sonra </a:t>
            </a:r>
            <a:r>
              <a:rPr lang="tr-TR" dirty="0"/>
              <a:t>soluk alıp vermek kolaylaşır, enerji düzeyi artar. </a:t>
            </a:r>
          </a:p>
          <a:p>
            <a:r>
              <a:rPr lang="tr-TR" dirty="0">
                <a:solidFill>
                  <a:schemeClr val="accent1"/>
                </a:solidFill>
              </a:rPr>
              <a:t>2-12 hafta sonra </a:t>
            </a:r>
            <a:r>
              <a:rPr lang="tr-TR" dirty="0"/>
              <a:t>vücuttaki dolaşım düzelir, yürürken </a:t>
            </a:r>
            <a:r>
              <a:rPr lang="tr-TR" dirty="0" smtClean="0"/>
              <a:t>meydana gelen </a:t>
            </a:r>
            <a:r>
              <a:rPr lang="tr-TR" dirty="0"/>
              <a:t>yorulma ve tıkanmalar azalır. </a:t>
            </a:r>
            <a:endParaRPr lang="tr-TR" dirty="0" smtClean="0"/>
          </a:p>
          <a:p>
            <a:endParaRPr lang="tr-TR" b="1" dirty="0">
              <a:solidFill>
                <a:srgbClr val="575757"/>
              </a:solidFill>
            </a:endParaRPr>
          </a:p>
          <a:p>
            <a:endParaRPr lang="tr-TR" dirty="0">
              <a:solidFill>
                <a:srgbClr val="575757"/>
              </a:solidFill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B20C309-E7B6-FB47-97A5-C91BFCD5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795" y="2438399"/>
            <a:ext cx="776960" cy="71754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F0FAAA33-FFC6-E54F-8AF6-F1B96998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39" y="3189634"/>
            <a:ext cx="766234" cy="67184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42" y="1437035"/>
            <a:ext cx="823031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0099FF"/>
                </a:solidFill>
              </a:rPr>
              <a:t>SİGARAYI BIRAKTIKTAN SONRA…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1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accent1"/>
                </a:solidFill>
              </a:rPr>
              <a:t>3-9 ay sonra </a:t>
            </a:r>
            <a:r>
              <a:rPr lang="tr-TR" dirty="0"/>
              <a:t>akciğer performansı  % 5 ile % 10 artar. </a:t>
            </a:r>
            <a:br>
              <a:rPr lang="tr-TR" dirty="0"/>
            </a:br>
            <a:r>
              <a:rPr lang="tr-TR" dirty="0"/>
              <a:t>Kısa süreli ve hırıltılı soluk almalar düzelir.</a:t>
            </a:r>
          </a:p>
          <a:p>
            <a:r>
              <a:rPr lang="tr-TR" dirty="0">
                <a:solidFill>
                  <a:schemeClr val="accent1"/>
                </a:solidFill>
              </a:rPr>
              <a:t>12 ay sonra </a:t>
            </a:r>
            <a:r>
              <a:rPr lang="tr-TR" dirty="0"/>
              <a:t>kalp hastalıklarına yakalanma riski  % 50 azalır. </a:t>
            </a:r>
          </a:p>
          <a:p>
            <a:r>
              <a:rPr lang="tr-TR" dirty="0">
                <a:solidFill>
                  <a:schemeClr val="accent1"/>
                </a:solidFill>
              </a:rPr>
              <a:t>12-36 ay sonra </a:t>
            </a:r>
            <a:r>
              <a:rPr lang="tr-TR" dirty="0"/>
              <a:t>mesane kanserine yakalanma riski  % 50 azalır. </a:t>
            </a:r>
          </a:p>
          <a:p>
            <a:r>
              <a:rPr lang="tr-TR" dirty="0">
                <a:solidFill>
                  <a:schemeClr val="accent1"/>
                </a:solidFill>
              </a:rPr>
              <a:t>5 yıl sonra </a:t>
            </a:r>
            <a:r>
              <a:rPr lang="tr-TR" dirty="0"/>
              <a:t>kalp krizi ve solunum yollarıyla ilgili </a:t>
            </a:r>
            <a:r>
              <a:rPr lang="tr-TR" dirty="0" smtClean="0"/>
              <a:t>kanserlere yakalanma </a:t>
            </a:r>
            <a:r>
              <a:rPr lang="tr-TR" dirty="0"/>
              <a:t>riski %50 azalır. </a:t>
            </a:r>
          </a:p>
          <a:p>
            <a:r>
              <a:rPr lang="tr-TR" dirty="0">
                <a:solidFill>
                  <a:schemeClr val="accent1"/>
                </a:solidFill>
              </a:rPr>
              <a:t>10-15 yıl sonra </a:t>
            </a:r>
            <a:r>
              <a:rPr lang="tr-TR" dirty="0"/>
              <a:t>kalp krizi geçirme olasılığı sigara </a:t>
            </a:r>
            <a:r>
              <a:rPr lang="tr-TR" dirty="0" smtClean="0"/>
              <a:t>içmeyenler ile </a:t>
            </a:r>
            <a:r>
              <a:rPr lang="tr-TR" dirty="0"/>
              <a:t>aynı seviyeye iner ve akciğer kanserine yakalanma </a:t>
            </a:r>
            <a:r>
              <a:rPr lang="tr-TR" dirty="0" smtClean="0"/>
              <a:t>riski içenlere </a:t>
            </a:r>
            <a:r>
              <a:rPr lang="tr-TR" dirty="0"/>
              <a:t>göre yarı yarıya azalır.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037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53" y="1865240"/>
            <a:ext cx="10022693" cy="31275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53" y="2017640"/>
            <a:ext cx="10022693" cy="312751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53" y="2170040"/>
            <a:ext cx="10022693" cy="3127519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0" y="-151002"/>
            <a:ext cx="12212637" cy="7009002"/>
          </a:xfrm>
          <a:prstGeom prst="rect">
            <a:avLst/>
          </a:prstGeom>
          <a:blipFill dpi="0" rotWithShape="1">
            <a:blip r:embed="rId3"/>
            <a:srcRect/>
            <a:stretch>
              <a:fillRect t="2000" b="-21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44B87EB-4FFA-D641-9CA8-8D7797ED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8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i="1" dirty="0" smtClean="0"/>
              <a:t>BİZİ DİNLEDİĞİNİZ İÇİN TEŞEKKÜR EDERİZZZ </a:t>
            </a:r>
            <a:r>
              <a:rPr lang="tr-TR" sz="7200" i="1" dirty="0" smtClean="0">
                <a:sym typeface="Wingdings" panose="05000000000000000000" pitchFamily="2" charset="2"/>
              </a:rPr>
              <a:t></a:t>
            </a:r>
            <a:endParaRPr lang="tr-TR" sz="7200" i="1" dirty="0"/>
          </a:p>
        </p:txBody>
      </p:sp>
    </p:spTree>
    <p:extLst>
      <p:ext uri="{BB962C8B-B14F-4D97-AF65-F5344CB8AC3E}">
        <p14:creationId xmlns:p14="http://schemas.microsoft.com/office/powerpoint/2010/main" val="93292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99FF"/>
                </a:solidFill>
              </a:rPr>
              <a:t>BAĞIMLILIK NEDİR??</a:t>
            </a:r>
            <a:endParaRPr lang="tr-TR" dirty="0">
              <a:solidFill>
                <a:srgbClr val="0099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1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BAĞIMLILIK: İnsanın, hayatını sürdürmek için kullanmaya ihtiyacı olmadığı halde kullanmak zorunda kaldığı maddelerle olan ilişkisine bağımlılık denir.</a:t>
            </a:r>
          </a:p>
          <a:p>
            <a:pPr marL="0" indent="0">
              <a:buNone/>
            </a:pPr>
            <a:r>
              <a:rPr lang="tr-TR" dirty="0"/>
              <a:t>Vücudun bir ya da birden çok işlevini olumsuz yönde etkileyen maddelerin bundan zarar görüldüğünün bilincinde olunduğu halde maddelerin bırakılamamasına verilen addır.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445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99FF"/>
                </a:solidFill>
              </a:rPr>
              <a:t>BAĞIMLILIK TÜRLERİ NEDİR??</a:t>
            </a:r>
            <a:endParaRPr lang="tr-TR" dirty="0">
              <a:solidFill>
                <a:srgbClr val="0099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1"/>
          </a:xfrm>
        </p:spPr>
        <p:txBody>
          <a:bodyPr/>
          <a:lstStyle/>
          <a:p>
            <a:r>
              <a:rPr lang="tr-TR" dirty="0">
                <a:solidFill>
                  <a:srgbClr val="0099FF"/>
                </a:solidFill>
              </a:rPr>
              <a:t>Fiziksel Bağımlılık ;</a:t>
            </a:r>
            <a:r>
              <a:rPr lang="tr-TR" dirty="0"/>
              <a:t>kullanılan maddeye karşı bir adaptasyon gelişmesine bağlı olarak maddenin varlığına karşı duyulan fizyolojik bir istektir.</a:t>
            </a:r>
          </a:p>
          <a:p>
            <a:r>
              <a:rPr lang="tr-TR" dirty="0">
                <a:solidFill>
                  <a:srgbClr val="0099FF"/>
                </a:solidFill>
              </a:rPr>
              <a:t>Ruhsal Bağımlılık ; </a:t>
            </a:r>
            <a:r>
              <a:rPr lang="tr-TR" dirty="0"/>
              <a:t>kişinin duygusal ya da kişilik yapısı gereği, gereksinimlerini giderme amacı ile o maddeye </a:t>
            </a:r>
            <a:r>
              <a:rPr lang="tr-TR" dirty="0" smtClean="0"/>
              <a:t>düşkünlüğü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465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0099FF"/>
                </a:solidFill>
              </a:rPr>
              <a:t>BAĞIMLILIK TANISI İÇİN MADDELER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1" y="2215167"/>
            <a:ext cx="10018713" cy="38121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99FF"/>
                </a:solidFill>
              </a:rPr>
              <a:t>Son 12 ay içerisinde aşağıdaki belirtilerden en az üçünü gösteren kişi bağımlıdır:</a:t>
            </a:r>
          </a:p>
          <a:p>
            <a:r>
              <a:rPr lang="tr-TR" dirty="0">
                <a:solidFill>
                  <a:srgbClr val="575757"/>
                </a:solidFill>
              </a:rPr>
              <a:t>Aynı etkiyi sağlamak amacıyla kullanılan madde miktarını sürekli arttırmak.</a:t>
            </a:r>
          </a:p>
          <a:p>
            <a:r>
              <a:rPr lang="tr-TR" dirty="0">
                <a:solidFill>
                  <a:srgbClr val="575757"/>
                </a:solidFill>
              </a:rPr>
              <a:t>Madde kullanmayı bıraktığında veya azalttığında fiziksel ve ruhsal yoksunluk belirtileri yaşamak.</a:t>
            </a:r>
          </a:p>
          <a:p>
            <a:r>
              <a:rPr lang="tr-TR" dirty="0">
                <a:solidFill>
                  <a:srgbClr val="575757"/>
                </a:solidFill>
              </a:rPr>
              <a:t>Düşünülenden daha fazla madde kullanmak.</a:t>
            </a:r>
          </a:p>
          <a:p>
            <a:r>
              <a:rPr lang="tr-TR" dirty="0">
                <a:solidFill>
                  <a:srgbClr val="575757"/>
                </a:solidFill>
              </a:rPr>
              <a:t>Madde kullanımını denetlemek ya da bırakmak için gösterilen çabanın sürekli boşa çıkması.</a:t>
            </a:r>
          </a:p>
          <a:p>
            <a:r>
              <a:rPr lang="tr-TR" dirty="0">
                <a:solidFill>
                  <a:srgbClr val="575757"/>
                </a:solidFill>
              </a:rPr>
              <a:t>Maddeyi sağlamak, kullanmak veya bırakmak için çok fazla zaman harcamak.</a:t>
            </a:r>
          </a:p>
          <a:p>
            <a:r>
              <a:rPr lang="tr-TR" dirty="0">
                <a:solidFill>
                  <a:srgbClr val="575757"/>
                </a:solidFill>
              </a:rPr>
              <a:t>Sosyal, mesleki ve kişisel etkinliklerini madde kullanmak sebebiyle azaltmak veya tamamen terk etmek.</a:t>
            </a:r>
          </a:p>
          <a:p>
            <a:r>
              <a:rPr lang="tr-TR" dirty="0">
                <a:solidFill>
                  <a:srgbClr val="575757"/>
                </a:solidFill>
              </a:rPr>
              <a:t>Fiziksel veya ruhsal sorunlara yol açmasına rağmen madde kullanmayı sürdürmek.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1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99FF"/>
                </a:solidFill>
              </a:rPr>
              <a:t>SİGARAYI TANIYALIMM</a:t>
            </a:r>
            <a:endParaRPr lang="tr-TR" dirty="0">
              <a:solidFill>
                <a:srgbClr val="0099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1" y="2438399"/>
            <a:ext cx="5740738" cy="3352801"/>
          </a:xfrm>
        </p:spPr>
        <p:txBody>
          <a:bodyPr/>
          <a:lstStyle/>
          <a:p>
            <a:r>
              <a:rPr lang="tr-TR" dirty="0">
                <a:solidFill>
                  <a:srgbClr val="575757"/>
                </a:solidFill>
              </a:rPr>
              <a:t>Sigara, </a:t>
            </a:r>
            <a:r>
              <a:rPr lang="tr-TR" b="1" dirty="0">
                <a:solidFill>
                  <a:srgbClr val="575757"/>
                </a:solidFill>
              </a:rPr>
              <a:t>4.000’den fazla </a:t>
            </a:r>
            <a:r>
              <a:rPr lang="tr-TR" b="1" dirty="0" smtClean="0">
                <a:solidFill>
                  <a:srgbClr val="575757"/>
                </a:solidFill>
              </a:rPr>
              <a:t>kimyasal madde </a:t>
            </a:r>
            <a:r>
              <a:rPr lang="tr-TR" b="1" dirty="0">
                <a:solidFill>
                  <a:srgbClr val="575757"/>
                </a:solidFill>
              </a:rPr>
              <a:t>içeren</a:t>
            </a:r>
            <a:r>
              <a:rPr lang="tr-TR" dirty="0">
                <a:solidFill>
                  <a:srgbClr val="575757"/>
                </a:solidFill>
              </a:rPr>
              <a:t> ve nefes </a:t>
            </a:r>
            <a:r>
              <a:rPr lang="tr-TR" dirty="0" smtClean="0">
                <a:solidFill>
                  <a:srgbClr val="575757"/>
                </a:solidFill>
              </a:rPr>
              <a:t>yoluyla çekilerek </a:t>
            </a:r>
            <a:r>
              <a:rPr lang="tr-TR" dirty="0">
                <a:solidFill>
                  <a:srgbClr val="575757"/>
                </a:solidFill>
              </a:rPr>
              <a:t>tüketilen </a:t>
            </a:r>
            <a:r>
              <a:rPr lang="tr-TR" dirty="0" smtClean="0">
                <a:solidFill>
                  <a:srgbClr val="575757"/>
                </a:solidFill>
              </a:rPr>
              <a:t>bir </a:t>
            </a:r>
            <a:r>
              <a:rPr lang="tr-TR" b="1" dirty="0" smtClean="0">
                <a:solidFill>
                  <a:srgbClr val="575757"/>
                </a:solidFill>
              </a:rPr>
              <a:t>tütün </a:t>
            </a:r>
            <a:r>
              <a:rPr lang="tr-TR" b="1" dirty="0">
                <a:solidFill>
                  <a:srgbClr val="575757"/>
                </a:solidFill>
              </a:rPr>
              <a:t>ürünüdür</a:t>
            </a:r>
            <a:r>
              <a:rPr lang="tr-TR" dirty="0">
                <a:solidFill>
                  <a:srgbClr val="575757"/>
                </a:solidFill>
              </a:rPr>
              <a:t>.</a:t>
            </a:r>
          </a:p>
          <a:p>
            <a:endParaRPr lang="tr-TR" dirty="0"/>
          </a:p>
        </p:txBody>
      </p:sp>
      <p:sp>
        <p:nvSpPr>
          <p:cNvPr id="4" name="Dikdörtgen 23"/>
          <p:cNvSpPr/>
          <p:nvPr/>
        </p:nvSpPr>
        <p:spPr>
          <a:xfrm flipH="1">
            <a:off x="7307296" y="-3175"/>
            <a:ext cx="4884703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92000" r="-50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0099FF"/>
                </a:solidFill>
              </a:rPr>
              <a:t>SİGARAYI TANIYALIMM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FC2EC173-B872-8B43-B6F9-CE34CE73D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7258" y="2648336"/>
            <a:ext cx="1071614" cy="3124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341" y="1447170"/>
            <a:ext cx="1058054" cy="4673108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9048302" y="1268569"/>
            <a:ext cx="3811089" cy="5589431"/>
            <a:chOff x="9254301" y="612844"/>
            <a:chExt cx="2407355" cy="6219634"/>
          </a:xfrm>
        </p:grpSpPr>
        <p:sp>
          <p:nvSpPr>
            <p:cNvPr id="7" name="Metin kutusu 6"/>
            <p:cNvSpPr txBox="1"/>
            <p:nvPr/>
          </p:nvSpPr>
          <p:spPr>
            <a:xfrm>
              <a:off x="9614301" y="612844"/>
              <a:ext cx="2047355" cy="6219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>
                  <a:solidFill>
                    <a:srgbClr val="E61F4F"/>
                  </a:solidFill>
                </a:rPr>
                <a:t>AKROLEİN</a:t>
              </a: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ARSENİK</a:t>
              </a:r>
            </a:p>
            <a:p>
              <a:r>
                <a:rPr lang="tr-TR" sz="1600" dirty="0">
                  <a:solidFill>
                    <a:srgbClr val="E61F4F"/>
                  </a:solidFill>
                </a:rPr>
                <a:t>AZOTOKSİT</a:t>
              </a: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AMONYAK</a:t>
              </a:r>
            </a:p>
            <a:p>
              <a:r>
                <a:rPr lang="tr-TR" sz="1600" dirty="0">
                  <a:solidFill>
                    <a:srgbClr val="E61F4F"/>
                  </a:solidFill>
                </a:rPr>
                <a:t>BENZEN</a:t>
              </a: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BÜTAN</a:t>
              </a:r>
            </a:p>
            <a:p>
              <a:r>
                <a:rPr lang="tr-TR" sz="1600" dirty="0">
                  <a:solidFill>
                    <a:srgbClr val="E61F4F"/>
                  </a:solidFill>
                </a:rPr>
                <a:t>ASETON</a:t>
              </a: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FORMALDEHİD</a:t>
              </a:r>
            </a:p>
            <a:p>
              <a:r>
                <a:rPr lang="tr-TR" sz="1600" dirty="0" smtClean="0">
                  <a:solidFill>
                    <a:srgbClr val="E61F4F"/>
                  </a:solidFill>
                </a:rPr>
                <a:t>KADMİYUM</a:t>
              </a:r>
              <a:endParaRPr lang="tr-TR" sz="1600" dirty="0">
                <a:solidFill>
                  <a:srgbClr val="E61F4F"/>
                </a:solidFill>
              </a:endParaRP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KATRAN</a:t>
              </a:r>
            </a:p>
            <a:p>
              <a:r>
                <a:rPr lang="tr-TR" sz="1600" dirty="0">
                  <a:solidFill>
                    <a:srgbClr val="E61F4F"/>
                  </a:solidFill>
                </a:rPr>
                <a:t>HİDROJEN SİYANÜR</a:t>
              </a:r>
            </a:p>
            <a:p>
              <a:r>
                <a:rPr lang="tr-TR" sz="1600" b="1" dirty="0" smtClean="0">
                  <a:solidFill>
                    <a:srgbClr val="E61F4F"/>
                  </a:solidFill>
                </a:rPr>
                <a:t>KARBONMONOKSİT</a:t>
              </a:r>
              <a:endParaRPr lang="tr-TR" sz="1600" b="1" dirty="0">
                <a:solidFill>
                  <a:srgbClr val="E61F4F"/>
                </a:solidFill>
              </a:endParaRPr>
            </a:p>
            <a:p>
              <a:r>
                <a:rPr lang="tr-TR" sz="1600" dirty="0">
                  <a:solidFill>
                    <a:srgbClr val="E61F4F"/>
                  </a:solidFill>
                </a:rPr>
                <a:t>UÇUCU AMİNLER</a:t>
              </a: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METANOL</a:t>
              </a:r>
            </a:p>
            <a:p>
              <a:r>
                <a:rPr lang="tr-TR" sz="1600" dirty="0">
                  <a:solidFill>
                    <a:srgbClr val="E61F4F"/>
                  </a:solidFill>
                </a:rPr>
                <a:t>KURŞUN</a:t>
              </a: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TOLÜEN</a:t>
              </a:r>
            </a:p>
            <a:p>
              <a:r>
                <a:rPr lang="tr-TR" sz="1600" dirty="0">
                  <a:solidFill>
                    <a:srgbClr val="E61F4F"/>
                  </a:solidFill>
                </a:rPr>
                <a:t>NAFTALİN</a:t>
              </a: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RADON</a:t>
              </a:r>
            </a:p>
            <a:p>
              <a:r>
                <a:rPr lang="tr-TR" sz="1600" dirty="0">
                  <a:solidFill>
                    <a:srgbClr val="E61F4F"/>
                  </a:solidFill>
                </a:rPr>
                <a:t>TİNER</a:t>
              </a:r>
            </a:p>
            <a:p>
              <a:r>
                <a:rPr lang="tr-TR" sz="1600" b="1" dirty="0">
                  <a:solidFill>
                    <a:srgbClr val="E61F4F"/>
                  </a:solidFill>
                </a:rPr>
                <a:t>NİKOTİN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9254301" y="802809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9254301" y="1064266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9254301" y="134310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9254301" y="163471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9254301" y="190456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254301" y="216662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9254301" y="2440061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9254301" y="2709907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9254301" y="299713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9254301" y="328874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9254301" y="355859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9254301" y="382065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9254301" y="409548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9254301" y="435754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9254301" y="4647763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9254301" y="4917609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9254301" y="5196447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9254301" y="5471283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9254301" y="574951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9254301" y="601157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</p:grpSp>
      <p:sp>
        <p:nvSpPr>
          <p:cNvPr id="28" name="Dikdörtgen 27"/>
          <p:cNvSpPr/>
          <p:nvPr/>
        </p:nvSpPr>
        <p:spPr>
          <a:xfrm>
            <a:off x="1712890" y="2910644"/>
            <a:ext cx="3090930" cy="2477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575757"/>
                </a:solidFill>
              </a:rPr>
              <a:t>Sigaranın içinde bilinen ve bilinmeyen</a:t>
            </a:r>
          </a:p>
          <a:p>
            <a:r>
              <a:rPr lang="tr-TR" dirty="0">
                <a:solidFill>
                  <a:srgbClr val="575757"/>
                </a:solidFill>
              </a:rPr>
              <a:t>4.000’den fazla zehirli kimyasal madde</a:t>
            </a:r>
          </a:p>
          <a:p>
            <a:r>
              <a:rPr lang="tr-TR" dirty="0">
                <a:solidFill>
                  <a:srgbClr val="575757"/>
                </a:solidFill>
              </a:rPr>
              <a:t>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43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99FF"/>
                </a:solidFill>
              </a:rPr>
              <a:t>SİGARANIN ETKİLERİ</a:t>
            </a:r>
            <a:endParaRPr lang="tr-TR" dirty="0">
              <a:solidFill>
                <a:srgbClr val="0099FF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KISA SÜRELİ ETKİLERİ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rgbClr val="575757"/>
                </a:solidFill>
              </a:rPr>
              <a:t>Kan basıncının artması</a:t>
            </a:r>
          </a:p>
          <a:p>
            <a:r>
              <a:rPr lang="tr-TR" dirty="0">
                <a:solidFill>
                  <a:srgbClr val="575757"/>
                </a:solidFill>
              </a:rPr>
              <a:t>Beynin ve sinir sisteminin hızlı </a:t>
            </a:r>
            <a:r>
              <a:rPr lang="tr-TR" dirty="0" smtClean="0">
                <a:solidFill>
                  <a:srgbClr val="575757"/>
                </a:solidFill>
              </a:rPr>
              <a:t>çalışması ve </a:t>
            </a:r>
            <a:r>
              <a:rPr lang="tr-TR" dirty="0">
                <a:solidFill>
                  <a:srgbClr val="575757"/>
                </a:solidFill>
              </a:rPr>
              <a:t>sonra </a:t>
            </a:r>
            <a:r>
              <a:rPr lang="tr-TR" dirty="0" smtClean="0">
                <a:solidFill>
                  <a:srgbClr val="575757"/>
                </a:solidFill>
              </a:rPr>
              <a:t>yavaşlaması</a:t>
            </a:r>
          </a:p>
          <a:p>
            <a:r>
              <a:rPr lang="tr-TR" dirty="0">
                <a:solidFill>
                  <a:srgbClr val="575757"/>
                </a:solidFill>
              </a:rPr>
              <a:t>İştahsızlık</a:t>
            </a:r>
            <a:endParaRPr lang="tr-TR" b="1" dirty="0">
              <a:solidFill>
                <a:srgbClr val="575757"/>
              </a:solidFill>
            </a:endParaRPr>
          </a:p>
          <a:p>
            <a:r>
              <a:rPr lang="tr-TR" dirty="0">
                <a:solidFill>
                  <a:srgbClr val="575757"/>
                </a:solidFill>
              </a:rPr>
              <a:t>Koku ve tat alma duyularının zayıflaması</a:t>
            </a:r>
          </a:p>
          <a:p>
            <a:r>
              <a:rPr lang="tr-TR" dirty="0">
                <a:solidFill>
                  <a:srgbClr val="575757"/>
                </a:solidFill>
              </a:rPr>
              <a:t>Beyindeki kan akışının yavaşlaması</a:t>
            </a:r>
          </a:p>
          <a:p>
            <a:r>
              <a:rPr lang="tr-TR" dirty="0">
                <a:solidFill>
                  <a:srgbClr val="575757"/>
                </a:solidFill>
              </a:rPr>
              <a:t>Diş çürümeleri</a:t>
            </a:r>
            <a:endParaRPr lang="tr-TR" b="1" dirty="0">
              <a:solidFill>
                <a:srgbClr val="575757"/>
              </a:solidFill>
            </a:endParaRPr>
          </a:p>
          <a:p>
            <a:r>
              <a:rPr lang="tr-TR" dirty="0">
                <a:solidFill>
                  <a:srgbClr val="575757"/>
                </a:solidFill>
              </a:rPr>
              <a:t>Baş dönmesi</a:t>
            </a:r>
          </a:p>
          <a:p>
            <a:endParaRPr lang="tr-TR" b="1" dirty="0">
              <a:solidFill>
                <a:srgbClr val="575757"/>
              </a:solidFill>
            </a:endParaRPr>
          </a:p>
          <a:p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UZUN SÜRELİ ETKİLERİ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>
                <a:solidFill>
                  <a:srgbClr val="575757"/>
                </a:solidFill>
              </a:rPr>
              <a:t>Sık sık nefessiz kalmak ve öksürmek</a:t>
            </a:r>
          </a:p>
          <a:p>
            <a:r>
              <a:rPr lang="tr-TR" dirty="0">
                <a:solidFill>
                  <a:srgbClr val="575757"/>
                </a:solidFill>
              </a:rPr>
              <a:t>Dişlerde sarı ya da siyah lekelerin oluşması </a:t>
            </a:r>
          </a:p>
          <a:p>
            <a:r>
              <a:rPr lang="tr-TR" dirty="0">
                <a:solidFill>
                  <a:srgbClr val="575757"/>
                </a:solidFill>
              </a:rPr>
              <a:t>Daha kırışık ve kuru bir ciltle </a:t>
            </a:r>
            <a:r>
              <a:rPr lang="tr-TR" dirty="0" smtClean="0">
                <a:solidFill>
                  <a:srgbClr val="575757"/>
                </a:solidFill>
              </a:rPr>
              <a:t>olduğundan yaşlı görünmek</a:t>
            </a:r>
          </a:p>
          <a:p>
            <a:r>
              <a:rPr lang="tr-TR" dirty="0">
                <a:solidFill>
                  <a:srgbClr val="575757"/>
                </a:solidFill>
              </a:rPr>
              <a:t>Kadınlarda ve erkeklerde kısırlık riski</a:t>
            </a:r>
          </a:p>
          <a:p>
            <a:r>
              <a:rPr lang="tr-TR" dirty="0">
                <a:solidFill>
                  <a:srgbClr val="575757"/>
                </a:solidFill>
              </a:rPr>
              <a:t>Kemiklerde kırılma riskinin artması</a:t>
            </a:r>
            <a:endParaRPr lang="tr-TR" b="1" dirty="0">
              <a:solidFill>
                <a:srgbClr val="575757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05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8000" t="-31000" r="-23000" b="-4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tr-TR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05714" y="1089898"/>
            <a:ext cx="5931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8000" b="1" dirty="0">
                <a:solidFill>
                  <a:prstClr val="white"/>
                </a:solidFill>
                <a:latin typeface="Calibri" panose="020F0502020204030204"/>
              </a:rPr>
              <a:t>Katliam gibi…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184855" y="2665928"/>
            <a:ext cx="504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Sigaradan dünyada her yıl yaklaşık</a:t>
            </a:r>
          </a:p>
          <a:p>
            <a:r>
              <a:rPr lang="tr-TR" sz="2400" dirty="0">
                <a:solidFill>
                  <a:schemeClr val="bg1"/>
                </a:solidFill>
              </a:rPr>
              <a:t>8 milyon kişi ölüyor,</a:t>
            </a:r>
          </a:p>
          <a:p>
            <a:r>
              <a:rPr lang="tr-TR" sz="2400" dirty="0">
                <a:solidFill>
                  <a:schemeClr val="bg1"/>
                </a:solidFill>
              </a:rPr>
              <a:t>yani günde ortalama 22 bin kişi...</a:t>
            </a:r>
          </a:p>
        </p:txBody>
      </p:sp>
    </p:spTree>
    <p:extLst>
      <p:ext uri="{BB962C8B-B14F-4D97-AF65-F5344CB8AC3E}">
        <p14:creationId xmlns:p14="http://schemas.microsoft.com/office/powerpoint/2010/main" val="25575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99FF"/>
                </a:solidFill>
              </a:rPr>
              <a:t>SİGARANIN TETİKLEDİĞİ HASTALIKLAR</a:t>
            </a:r>
            <a:endParaRPr lang="tr-TR" dirty="0">
              <a:solidFill>
                <a:srgbClr val="0099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833612"/>
          </a:xfrm>
        </p:spPr>
        <p:txBody>
          <a:bodyPr numCol="2">
            <a:normAutofit fontScale="32500" lnSpcReduction="20000"/>
          </a:bodyPr>
          <a:lstStyle/>
          <a:p>
            <a:r>
              <a:rPr lang="tr-TR" sz="5600" dirty="0">
                <a:solidFill>
                  <a:srgbClr val="575757"/>
                </a:solidFill>
              </a:rPr>
              <a:t>Ciğerlerdeki ve kalpteki kan </a:t>
            </a:r>
            <a:r>
              <a:rPr lang="tr-TR" sz="5600" dirty="0" smtClean="0">
                <a:solidFill>
                  <a:srgbClr val="575757"/>
                </a:solidFill>
              </a:rPr>
              <a:t>damarlarının daralması </a:t>
            </a:r>
            <a:r>
              <a:rPr lang="tr-TR" sz="5600" dirty="0">
                <a:solidFill>
                  <a:srgbClr val="575757"/>
                </a:solidFill>
              </a:rPr>
              <a:t>ve </a:t>
            </a:r>
            <a:r>
              <a:rPr lang="tr-TR" sz="5600" dirty="0" smtClean="0">
                <a:solidFill>
                  <a:srgbClr val="575757"/>
                </a:solidFill>
              </a:rPr>
              <a:t>kalınlaşması</a:t>
            </a:r>
          </a:p>
          <a:p>
            <a:r>
              <a:rPr lang="tr-TR" sz="5600" dirty="0">
                <a:solidFill>
                  <a:srgbClr val="575757"/>
                </a:solidFill>
              </a:rPr>
              <a:t>Solunumla ilgili enfeksiyonlar</a:t>
            </a:r>
          </a:p>
          <a:p>
            <a:r>
              <a:rPr lang="tr-TR" sz="5600" dirty="0">
                <a:solidFill>
                  <a:srgbClr val="575757"/>
                </a:solidFill>
              </a:rPr>
              <a:t>Kronik bronşit</a:t>
            </a:r>
          </a:p>
          <a:p>
            <a:r>
              <a:rPr lang="tr-TR" sz="5600" dirty="0">
                <a:solidFill>
                  <a:srgbClr val="575757"/>
                </a:solidFill>
              </a:rPr>
              <a:t>Zatürre</a:t>
            </a:r>
          </a:p>
          <a:p>
            <a:r>
              <a:rPr lang="tr-TR" sz="5600" dirty="0">
                <a:solidFill>
                  <a:srgbClr val="575757"/>
                </a:solidFill>
              </a:rPr>
              <a:t>Kalp krizi ve kalple ilgili hastalıklar</a:t>
            </a:r>
          </a:p>
          <a:p>
            <a:r>
              <a:rPr lang="tr-TR" sz="5600" dirty="0">
                <a:solidFill>
                  <a:srgbClr val="575757"/>
                </a:solidFill>
              </a:rPr>
              <a:t>Damar hastalıkları</a:t>
            </a:r>
          </a:p>
          <a:p>
            <a:r>
              <a:rPr lang="tr-TR" sz="5600" dirty="0">
                <a:solidFill>
                  <a:srgbClr val="575757"/>
                </a:solidFill>
              </a:rPr>
              <a:t>Kronik baş </a:t>
            </a:r>
            <a:r>
              <a:rPr lang="tr-TR" sz="5600" dirty="0" smtClean="0">
                <a:solidFill>
                  <a:srgbClr val="575757"/>
                </a:solidFill>
              </a:rPr>
              <a:t>ağrıları</a:t>
            </a:r>
          </a:p>
          <a:p>
            <a:endParaRPr lang="tr-TR" sz="5600" dirty="0">
              <a:solidFill>
                <a:srgbClr val="575757"/>
              </a:solidFill>
            </a:endParaRPr>
          </a:p>
          <a:p>
            <a:endParaRPr lang="tr-TR" sz="5600" dirty="0" smtClean="0">
              <a:solidFill>
                <a:srgbClr val="575757"/>
              </a:solidFill>
            </a:endParaRPr>
          </a:p>
          <a:p>
            <a:pPr marL="0" indent="0">
              <a:buNone/>
            </a:pPr>
            <a:endParaRPr lang="tr-TR" sz="5600" dirty="0">
              <a:solidFill>
                <a:srgbClr val="575757"/>
              </a:solidFill>
            </a:endParaRPr>
          </a:p>
          <a:p>
            <a:r>
              <a:rPr lang="tr-TR" sz="5600" dirty="0">
                <a:solidFill>
                  <a:srgbClr val="575757"/>
                </a:solidFill>
              </a:rPr>
              <a:t>Mide </a:t>
            </a:r>
            <a:r>
              <a:rPr lang="tr-TR" sz="5600" dirty="0" smtClean="0">
                <a:solidFill>
                  <a:srgbClr val="575757"/>
                </a:solidFill>
              </a:rPr>
              <a:t>ülseri</a:t>
            </a:r>
            <a:endParaRPr lang="tr-TR" sz="5600" dirty="0">
              <a:solidFill>
                <a:srgbClr val="575757"/>
              </a:solidFill>
            </a:endParaRPr>
          </a:p>
          <a:p>
            <a:r>
              <a:rPr lang="tr-TR" sz="5600" dirty="0">
                <a:solidFill>
                  <a:srgbClr val="575757"/>
                </a:solidFill>
              </a:rPr>
              <a:t>Astım</a:t>
            </a:r>
          </a:p>
          <a:p>
            <a:r>
              <a:rPr lang="tr-TR" sz="5600" dirty="0">
                <a:solidFill>
                  <a:srgbClr val="575757"/>
                </a:solidFill>
              </a:rPr>
              <a:t>Akciğer, böbrek, pankreas, </a:t>
            </a:r>
            <a:r>
              <a:rPr lang="tr-TR" sz="5600" dirty="0" smtClean="0">
                <a:solidFill>
                  <a:srgbClr val="575757"/>
                </a:solidFill>
              </a:rPr>
              <a:t>gırtlak, mesane</a:t>
            </a:r>
            <a:r>
              <a:rPr lang="tr-TR" sz="5600" dirty="0">
                <a:solidFill>
                  <a:srgbClr val="575757"/>
                </a:solidFill>
              </a:rPr>
              <a:t>, rahim ve mide </a:t>
            </a:r>
            <a:r>
              <a:rPr lang="tr-TR" sz="5600" dirty="0" smtClean="0">
                <a:solidFill>
                  <a:srgbClr val="575757"/>
                </a:solidFill>
              </a:rPr>
              <a:t>kanseri</a:t>
            </a:r>
          </a:p>
          <a:p>
            <a:r>
              <a:rPr lang="tr-TR" sz="5600" dirty="0">
                <a:solidFill>
                  <a:srgbClr val="575757"/>
                </a:solidFill>
              </a:rPr>
              <a:t>Parmaklarda kangren</a:t>
            </a:r>
          </a:p>
          <a:p>
            <a:r>
              <a:rPr lang="tr-TR" sz="5600" dirty="0">
                <a:solidFill>
                  <a:srgbClr val="575757"/>
                </a:solidFill>
              </a:rPr>
              <a:t>İktidarsızlık</a:t>
            </a:r>
          </a:p>
          <a:p>
            <a:r>
              <a:rPr lang="tr-TR" sz="5600" dirty="0">
                <a:solidFill>
                  <a:srgbClr val="575757"/>
                </a:solidFill>
              </a:rPr>
              <a:t>Felç</a:t>
            </a:r>
          </a:p>
          <a:p>
            <a:endParaRPr lang="tr-TR" sz="4500" dirty="0">
              <a:solidFill>
                <a:srgbClr val="575757"/>
              </a:solidFill>
            </a:endParaRPr>
          </a:p>
          <a:p>
            <a:endParaRPr lang="tr-TR" dirty="0">
              <a:solidFill>
                <a:srgbClr val="575757"/>
              </a:solidFill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180" y="4288664"/>
            <a:ext cx="3279820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334</TotalTime>
  <Words>590</Words>
  <Application>Microsoft Office PowerPoint</Application>
  <PresentationFormat>Geniş ekran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Courier New</vt:lpstr>
      <vt:lpstr>Wingdings</vt:lpstr>
      <vt:lpstr>Paralaks</vt:lpstr>
      <vt:lpstr>TÜTÜN BAĞIMLILIĞI</vt:lpstr>
      <vt:lpstr>BAĞIMLILIK NEDİR??</vt:lpstr>
      <vt:lpstr>BAĞIMLILIK TÜRLERİ NEDİR??</vt:lpstr>
      <vt:lpstr>BAĞIMLILIK TANISI İÇİN MADDELER</vt:lpstr>
      <vt:lpstr>SİGARAYI TANIYALIMM</vt:lpstr>
      <vt:lpstr>SİGARAYI TANIYALIMM</vt:lpstr>
      <vt:lpstr>SİGARANIN ETKİLERİ</vt:lpstr>
      <vt:lpstr>PowerPoint Sunusu</vt:lpstr>
      <vt:lpstr>SİGARANIN TETİKLEDİĞİ HASTALIKLAR</vt:lpstr>
      <vt:lpstr>YANLIŞ BİLİNENLER!!</vt:lpstr>
      <vt:lpstr>PowerPoint Sunusu</vt:lpstr>
      <vt:lpstr>SİGARANIN İYİ OLDUĞU ZANNEDİLEN YANLARI</vt:lpstr>
      <vt:lpstr>SİGARAYI BIRAKTIKTAN SONRA…</vt:lpstr>
      <vt:lpstr>SİGARAYI BIRAKTIKTAN SONRA…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TÜTÜN BAĞIMLILIĞI</dc:title>
  <dc:creator>user</dc:creator>
  <cp:lastModifiedBy>user</cp:lastModifiedBy>
  <cp:revision>25</cp:revision>
  <dcterms:created xsi:type="dcterms:W3CDTF">2021-02-26T21:05:30Z</dcterms:created>
  <dcterms:modified xsi:type="dcterms:W3CDTF">2021-03-01T09:18:43Z</dcterms:modified>
</cp:coreProperties>
</file>