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57" r:id="rId4"/>
    <p:sldId id="272" r:id="rId5"/>
    <p:sldId id="258" r:id="rId6"/>
    <p:sldId id="259" r:id="rId7"/>
    <p:sldId id="260" r:id="rId8"/>
    <p:sldId id="267" r:id="rId9"/>
    <p:sldId id="276" r:id="rId10"/>
    <p:sldId id="269" r:id="rId11"/>
    <p:sldId id="268" r:id="rId12"/>
    <p:sldId id="274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EFA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FC37B5-3C2D-47EB-B2F0-866E084D63E8}" type="doc">
      <dgm:prSet loTypeId="urn:microsoft.com/office/officeart/2005/8/layout/pyramid2" loCatId="pyramid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tr-TR"/>
        </a:p>
      </dgm:t>
    </dgm:pt>
    <dgm:pt modelId="{4E3738E3-8471-422B-A55C-CFCB2DB98CD2}">
      <dgm:prSet custT="1"/>
      <dgm:spPr/>
      <dgm:t>
        <a:bodyPr/>
        <a:lstStyle/>
        <a:p>
          <a:pPr rtl="0"/>
          <a:r>
            <a:rPr lang="tr-TR" sz="1600" dirty="0" smtClean="0"/>
            <a:t>Can sıkıntısı ve yapacak daha iyi bir şey bulamamak</a:t>
          </a:r>
          <a:endParaRPr lang="tr-TR" sz="1600" dirty="0"/>
        </a:p>
      </dgm:t>
    </dgm:pt>
    <dgm:pt modelId="{25E3EEF9-1CC4-44B6-AD63-D5E8EFAAD19A}" type="parTrans" cxnId="{84821416-1862-46EB-84FF-2E545A06D4FC}">
      <dgm:prSet/>
      <dgm:spPr/>
      <dgm:t>
        <a:bodyPr/>
        <a:lstStyle/>
        <a:p>
          <a:endParaRPr lang="tr-TR"/>
        </a:p>
      </dgm:t>
    </dgm:pt>
    <dgm:pt modelId="{E5C1C8F0-29C2-4A01-835F-F8B1BC4A8CFD}" type="sibTrans" cxnId="{84821416-1862-46EB-84FF-2E545A06D4FC}">
      <dgm:prSet/>
      <dgm:spPr/>
      <dgm:t>
        <a:bodyPr/>
        <a:lstStyle/>
        <a:p>
          <a:endParaRPr lang="tr-TR"/>
        </a:p>
      </dgm:t>
    </dgm:pt>
    <dgm:pt modelId="{7421118B-CCC9-4CA3-B2FF-7DC9424880A6}">
      <dgm:prSet custT="1"/>
      <dgm:spPr/>
      <dgm:t>
        <a:bodyPr/>
        <a:lstStyle/>
        <a:p>
          <a:pPr rtl="0"/>
          <a:r>
            <a:rPr lang="tr-TR" sz="1600" dirty="0" smtClean="0"/>
            <a:t>Bağımlı arkadaş çevresinin içerisinde bulunmak</a:t>
          </a:r>
          <a:endParaRPr lang="tr-TR" sz="1600" dirty="0"/>
        </a:p>
      </dgm:t>
    </dgm:pt>
    <dgm:pt modelId="{B0C4DB70-1B75-4EB6-860B-0F55A7343E08}" type="parTrans" cxnId="{A4DF0CF3-65B9-46A9-8289-C028BD81896D}">
      <dgm:prSet/>
      <dgm:spPr/>
      <dgm:t>
        <a:bodyPr/>
        <a:lstStyle/>
        <a:p>
          <a:endParaRPr lang="tr-TR"/>
        </a:p>
      </dgm:t>
    </dgm:pt>
    <dgm:pt modelId="{36A3B2BA-ABA6-4CC7-A765-295CA52EBA39}" type="sibTrans" cxnId="{A4DF0CF3-65B9-46A9-8289-C028BD81896D}">
      <dgm:prSet/>
      <dgm:spPr/>
      <dgm:t>
        <a:bodyPr/>
        <a:lstStyle/>
        <a:p>
          <a:endParaRPr lang="tr-TR"/>
        </a:p>
      </dgm:t>
    </dgm:pt>
    <dgm:pt modelId="{1AB7F8F3-A1BB-423D-B0D5-189A9B92B55C}">
      <dgm:prSet custT="1"/>
      <dgm:spPr/>
      <dgm:t>
        <a:bodyPr/>
        <a:lstStyle/>
        <a:p>
          <a:pPr rtl="0"/>
          <a:r>
            <a:rPr lang="tr-TR" sz="1600" dirty="0" smtClean="0"/>
            <a:t>Merak duygusunu kontrol edememek</a:t>
          </a:r>
          <a:endParaRPr lang="tr-TR" sz="1600" dirty="0"/>
        </a:p>
      </dgm:t>
    </dgm:pt>
    <dgm:pt modelId="{BED97866-9FB6-49A9-91B4-1F0B66203CFF}" type="parTrans" cxnId="{39DBDDBF-8FF1-4CC2-820F-E86A775C3E14}">
      <dgm:prSet/>
      <dgm:spPr/>
      <dgm:t>
        <a:bodyPr/>
        <a:lstStyle/>
        <a:p>
          <a:endParaRPr lang="tr-TR"/>
        </a:p>
      </dgm:t>
    </dgm:pt>
    <dgm:pt modelId="{4B672774-22F7-43CB-B547-DF17CDB9B528}" type="sibTrans" cxnId="{39DBDDBF-8FF1-4CC2-820F-E86A775C3E14}">
      <dgm:prSet/>
      <dgm:spPr/>
      <dgm:t>
        <a:bodyPr/>
        <a:lstStyle/>
        <a:p>
          <a:endParaRPr lang="tr-TR"/>
        </a:p>
      </dgm:t>
    </dgm:pt>
    <dgm:pt modelId="{2B2606CB-9D37-4E17-AB79-98D67656798B}">
      <dgm:prSet custT="1"/>
      <dgm:spPr/>
      <dgm:t>
        <a:bodyPr/>
        <a:lstStyle/>
        <a:p>
          <a:pPr rtl="0"/>
          <a:r>
            <a:rPr lang="tr-TR" sz="1600" dirty="0" smtClean="0"/>
            <a:t>Bağımlılığın sonuçlarını bilmemek veya önemsememek</a:t>
          </a:r>
          <a:endParaRPr lang="tr-TR" sz="1600" dirty="0"/>
        </a:p>
      </dgm:t>
    </dgm:pt>
    <dgm:pt modelId="{2948734B-D966-42FA-8B0B-D31E07124A20}" type="parTrans" cxnId="{EA7619AB-220B-4359-8AEA-DF6E659828CF}">
      <dgm:prSet/>
      <dgm:spPr/>
      <dgm:t>
        <a:bodyPr/>
        <a:lstStyle/>
        <a:p>
          <a:endParaRPr lang="tr-TR"/>
        </a:p>
      </dgm:t>
    </dgm:pt>
    <dgm:pt modelId="{D6E22558-5CBE-44FB-AD17-A0A8EE8780D1}" type="sibTrans" cxnId="{EA7619AB-220B-4359-8AEA-DF6E659828CF}">
      <dgm:prSet/>
      <dgm:spPr/>
      <dgm:t>
        <a:bodyPr/>
        <a:lstStyle/>
        <a:p>
          <a:endParaRPr lang="tr-TR"/>
        </a:p>
      </dgm:t>
    </dgm:pt>
    <dgm:pt modelId="{048BF1B5-06B4-4DE1-81A3-8946D7DD26E0}">
      <dgm:prSet custT="1"/>
      <dgm:spPr/>
      <dgm:t>
        <a:bodyPr/>
        <a:lstStyle/>
        <a:p>
          <a:pPr rtl="0"/>
          <a:r>
            <a:rPr lang="tr-TR" sz="1600" dirty="0" smtClean="0"/>
            <a:t>Sosyal ilişki kuramamak ya da kurarken  güçlük çekmek</a:t>
          </a:r>
          <a:endParaRPr lang="tr-TR" sz="1600" dirty="0"/>
        </a:p>
      </dgm:t>
    </dgm:pt>
    <dgm:pt modelId="{52F85231-8F0E-4015-9769-1819121BC91D}" type="parTrans" cxnId="{60D4454C-90C2-4C80-ADB1-17F9AE30E9E5}">
      <dgm:prSet/>
      <dgm:spPr/>
      <dgm:t>
        <a:bodyPr/>
        <a:lstStyle/>
        <a:p>
          <a:endParaRPr lang="tr-TR"/>
        </a:p>
      </dgm:t>
    </dgm:pt>
    <dgm:pt modelId="{BCF34CD9-531F-4DD8-8FB4-25475E917308}" type="sibTrans" cxnId="{60D4454C-90C2-4C80-ADB1-17F9AE30E9E5}">
      <dgm:prSet/>
      <dgm:spPr/>
      <dgm:t>
        <a:bodyPr/>
        <a:lstStyle/>
        <a:p>
          <a:endParaRPr lang="tr-TR"/>
        </a:p>
      </dgm:t>
    </dgm:pt>
    <dgm:pt modelId="{8E50C59C-0434-4E44-B5DD-4292EBB4BCE9}">
      <dgm:prSet custT="1"/>
      <dgm:spPr/>
      <dgm:t>
        <a:bodyPr/>
        <a:lstStyle/>
        <a:p>
          <a:pPr rtl="0"/>
          <a:r>
            <a:rPr lang="tr-TR" sz="1600" dirty="0" smtClean="0"/>
            <a:t>Gerçek dünyada başarılamayan şeyleri  sanal dünyada elde etmeye çalışmak</a:t>
          </a:r>
          <a:endParaRPr lang="tr-TR" sz="1600" dirty="0"/>
        </a:p>
      </dgm:t>
    </dgm:pt>
    <dgm:pt modelId="{82C39EA1-94D9-404F-89B1-05B1DA0229F5}" type="parTrans" cxnId="{95407625-A246-4655-9DE7-80020457F861}">
      <dgm:prSet/>
      <dgm:spPr/>
      <dgm:t>
        <a:bodyPr/>
        <a:lstStyle/>
        <a:p>
          <a:endParaRPr lang="tr-TR"/>
        </a:p>
      </dgm:t>
    </dgm:pt>
    <dgm:pt modelId="{942D4149-3F3D-4BDA-A1BC-83EA34510F9F}" type="sibTrans" cxnId="{95407625-A246-4655-9DE7-80020457F861}">
      <dgm:prSet/>
      <dgm:spPr/>
      <dgm:t>
        <a:bodyPr/>
        <a:lstStyle/>
        <a:p>
          <a:endParaRPr lang="tr-TR"/>
        </a:p>
      </dgm:t>
    </dgm:pt>
    <dgm:pt modelId="{5B5B699F-C7DB-4C9E-BE3E-254E9CB18470}">
      <dgm:prSet custT="1"/>
      <dgm:spPr/>
      <dgm:t>
        <a:bodyPr/>
        <a:lstStyle/>
        <a:p>
          <a:pPr rtl="0"/>
          <a:r>
            <a:rPr lang="tr-TR" sz="1600" dirty="0" smtClean="0"/>
            <a:t>Dışlanma korkusuyla arkadaşlarının her istediğini kabul etmek</a:t>
          </a:r>
          <a:endParaRPr lang="tr-TR" sz="1600" dirty="0"/>
        </a:p>
      </dgm:t>
    </dgm:pt>
    <dgm:pt modelId="{9A86EADB-B86D-4954-9E85-76F159A472A0}" type="parTrans" cxnId="{D0AE77EC-0D63-4CE7-A99F-625365886E40}">
      <dgm:prSet/>
      <dgm:spPr/>
      <dgm:t>
        <a:bodyPr/>
        <a:lstStyle/>
        <a:p>
          <a:endParaRPr lang="tr-TR"/>
        </a:p>
      </dgm:t>
    </dgm:pt>
    <dgm:pt modelId="{73E82C60-C995-4209-AF2F-DFDD97710DDE}" type="sibTrans" cxnId="{D0AE77EC-0D63-4CE7-A99F-625365886E40}">
      <dgm:prSet/>
      <dgm:spPr/>
      <dgm:t>
        <a:bodyPr/>
        <a:lstStyle/>
        <a:p>
          <a:endParaRPr lang="tr-TR"/>
        </a:p>
      </dgm:t>
    </dgm:pt>
    <dgm:pt modelId="{85EC4FA6-E371-481F-85F9-DAA13F42DFDC}" type="pres">
      <dgm:prSet presAssocID="{FFFC37B5-3C2D-47EB-B2F0-866E084D63E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87E74258-4178-4DB9-BC0C-8002DD001D11}" type="pres">
      <dgm:prSet presAssocID="{FFFC37B5-3C2D-47EB-B2F0-866E084D63E8}" presName="pyramid" presStyleLbl="node1" presStyleIdx="0" presStyleCnt="1"/>
      <dgm:spPr/>
    </dgm:pt>
    <dgm:pt modelId="{AADE1A4E-8251-4FB6-B6C9-F64ED3A7769E}" type="pres">
      <dgm:prSet presAssocID="{FFFC37B5-3C2D-47EB-B2F0-866E084D63E8}" presName="theList" presStyleCnt="0"/>
      <dgm:spPr/>
    </dgm:pt>
    <dgm:pt modelId="{8027615B-46A8-4668-8DC1-832BE8A415B9}" type="pres">
      <dgm:prSet presAssocID="{4E3738E3-8471-422B-A55C-CFCB2DB98CD2}" presName="aNode" presStyleLbl="fgAcc1" presStyleIdx="0" presStyleCnt="7" custScaleY="1058330" custLinFactY="-69694" custLinFactNeighborX="-86291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634452-6E78-4099-9399-94BF8601040A}" type="pres">
      <dgm:prSet presAssocID="{4E3738E3-8471-422B-A55C-CFCB2DB98CD2}" presName="aSpace" presStyleCnt="0"/>
      <dgm:spPr/>
    </dgm:pt>
    <dgm:pt modelId="{CB6AEBC6-BF9C-4004-98D4-6CA680F135D9}" type="pres">
      <dgm:prSet presAssocID="{7421118B-CCC9-4CA3-B2FF-7DC9424880A6}" presName="aNode" presStyleLbl="fgAcc1" presStyleIdx="1" presStyleCnt="7" custAng="10800000" custFlipVert="1" custScaleY="771895" custLinFactNeighborX="-493" custLinFactNeighborY="23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804A8A-A001-440A-A6B5-AEBD4EF3C8E6}" type="pres">
      <dgm:prSet presAssocID="{7421118B-CCC9-4CA3-B2FF-7DC9424880A6}" presName="aSpace" presStyleCnt="0"/>
      <dgm:spPr/>
    </dgm:pt>
    <dgm:pt modelId="{8FDEA657-9679-4CB4-A5BD-B4DA9138C02F}" type="pres">
      <dgm:prSet presAssocID="{1AB7F8F3-A1BB-423D-B0D5-189A9B92B55C}" presName="aNode" presStyleLbl="fgAcc1" presStyleIdx="2" presStyleCnt="7" custScaleY="689487" custLinFactY="69905" custLinFactNeighborX="-88954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6BF9C44-6EC8-481A-83F7-AD7118BA44DE}" type="pres">
      <dgm:prSet presAssocID="{1AB7F8F3-A1BB-423D-B0D5-189A9B92B55C}" presName="aSpace" presStyleCnt="0"/>
      <dgm:spPr/>
    </dgm:pt>
    <dgm:pt modelId="{B1BB15CF-617D-4B2B-856D-8006007C6A93}" type="pres">
      <dgm:prSet presAssocID="{2B2606CB-9D37-4E17-AB79-98D67656798B}" presName="aNode" presStyleLbl="fgAcc1" presStyleIdx="3" presStyleCnt="7" custScaleX="116163" custScaleY="892383" custLinFactY="146544" custLinFactNeighborX="-986" custLinFactNeighborY="2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36873F-E3DC-4462-A489-5C4E00AD3FA1}" type="pres">
      <dgm:prSet presAssocID="{2B2606CB-9D37-4E17-AB79-98D67656798B}" presName="aSpace" presStyleCnt="0"/>
      <dgm:spPr/>
    </dgm:pt>
    <dgm:pt modelId="{C2BAD2F7-77E8-43DA-96A3-8B497D6D6222}" type="pres">
      <dgm:prSet presAssocID="{048BF1B5-06B4-4DE1-81A3-8946D7DD26E0}" presName="aNode" presStyleLbl="fgAcc1" presStyleIdx="4" presStyleCnt="7" custScaleY="1043333" custLinFactY="167091" custLinFactNeighborX="-93392" custLinFactNeighborY="2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849780A-90D7-441A-BCFC-93F8D8A970E2}" type="pres">
      <dgm:prSet presAssocID="{048BF1B5-06B4-4DE1-81A3-8946D7DD26E0}" presName="aSpace" presStyleCnt="0"/>
      <dgm:spPr/>
    </dgm:pt>
    <dgm:pt modelId="{2C19D13B-7E7B-4C88-8043-E4D58B67EB8E}" type="pres">
      <dgm:prSet presAssocID="{8E50C59C-0434-4E44-B5DD-4292EBB4BCE9}" presName="aNode" presStyleLbl="fgAcc1" presStyleIdx="5" presStyleCnt="7" custScaleX="118327" custScaleY="1237668" custLinFactY="218771" custLinFactNeighborX="3944" custLinFactNeighborY="3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614A18-5E13-4A90-89EA-81DE43534FAA}" type="pres">
      <dgm:prSet presAssocID="{8E50C59C-0434-4E44-B5DD-4292EBB4BCE9}" presName="aSpace" presStyleCnt="0"/>
      <dgm:spPr/>
    </dgm:pt>
    <dgm:pt modelId="{720D40B0-93DE-48E1-BE1F-013F42BF611A}" type="pres">
      <dgm:prSet presAssocID="{5B5B699F-C7DB-4C9E-BE3E-254E9CB18470}" presName="aNode" presStyleLbl="fgAcc1" presStyleIdx="6" presStyleCnt="7" custScaleX="141786" custScaleY="949734" custLinFactY="282599" custLinFactNeighborX="-80079" custLinFactNeighborY="3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909FBF-78EA-4220-BECB-599C3CE46048}" type="pres">
      <dgm:prSet presAssocID="{5B5B699F-C7DB-4C9E-BE3E-254E9CB18470}" presName="aSpace" presStyleCnt="0"/>
      <dgm:spPr/>
    </dgm:pt>
  </dgm:ptLst>
  <dgm:cxnLst>
    <dgm:cxn modelId="{293A5811-0B24-44FA-AB3F-CDA1C711DE73}" type="presOf" srcId="{4E3738E3-8471-422B-A55C-CFCB2DB98CD2}" destId="{8027615B-46A8-4668-8DC1-832BE8A415B9}" srcOrd="0" destOrd="0" presId="urn:microsoft.com/office/officeart/2005/8/layout/pyramid2"/>
    <dgm:cxn modelId="{84821416-1862-46EB-84FF-2E545A06D4FC}" srcId="{FFFC37B5-3C2D-47EB-B2F0-866E084D63E8}" destId="{4E3738E3-8471-422B-A55C-CFCB2DB98CD2}" srcOrd="0" destOrd="0" parTransId="{25E3EEF9-1CC4-44B6-AD63-D5E8EFAAD19A}" sibTransId="{E5C1C8F0-29C2-4A01-835F-F8B1BC4A8CFD}"/>
    <dgm:cxn modelId="{EA7619AB-220B-4359-8AEA-DF6E659828CF}" srcId="{FFFC37B5-3C2D-47EB-B2F0-866E084D63E8}" destId="{2B2606CB-9D37-4E17-AB79-98D67656798B}" srcOrd="3" destOrd="0" parTransId="{2948734B-D966-42FA-8B0B-D31E07124A20}" sibTransId="{D6E22558-5CBE-44FB-AD17-A0A8EE8780D1}"/>
    <dgm:cxn modelId="{A4DF0CF3-65B9-46A9-8289-C028BD81896D}" srcId="{FFFC37B5-3C2D-47EB-B2F0-866E084D63E8}" destId="{7421118B-CCC9-4CA3-B2FF-7DC9424880A6}" srcOrd="1" destOrd="0" parTransId="{B0C4DB70-1B75-4EB6-860B-0F55A7343E08}" sibTransId="{36A3B2BA-ABA6-4CC7-A765-295CA52EBA39}"/>
    <dgm:cxn modelId="{60D4454C-90C2-4C80-ADB1-17F9AE30E9E5}" srcId="{FFFC37B5-3C2D-47EB-B2F0-866E084D63E8}" destId="{048BF1B5-06B4-4DE1-81A3-8946D7DD26E0}" srcOrd="4" destOrd="0" parTransId="{52F85231-8F0E-4015-9769-1819121BC91D}" sibTransId="{BCF34CD9-531F-4DD8-8FB4-25475E917308}"/>
    <dgm:cxn modelId="{D0AE77EC-0D63-4CE7-A99F-625365886E40}" srcId="{FFFC37B5-3C2D-47EB-B2F0-866E084D63E8}" destId="{5B5B699F-C7DB-4C9E-BE3E-254E9CB18470}" srcOrd="6" destOrd="0" parTransId="{9A86EADB-B86D-4954-9E85-76F159A472A0}" sibTransId="{73E82C60-C995-4209-AF2F-DFDD97710DDE}"/>
    <dgm:cxn modelId="{50BBBCA2-B0DF-40BF-938A-1C0F5761137E}" type="presOf" srcId="{1AB7F8F3-A1BB-423D-B0D5-189A9B92B55C}" destId="{8FDEA657-9679-4CB4-A5BD-B4DA9138C02F}" srcOrd="0" destOrd="0" presId="urn:microsoft.com/office/officeart/2005/8/layout/pyramid2"/>
    <dgm:cxn modelId="{32796538-B678-42CA-889D-F9FB2E24FA1D}" type="presOf" srcId="{8E50C59C-0434-4E44-B5DD-4292EBB4BCE9}" destId="{2C19D13B-7E7B-4C88-8043-E4D58B67EB8E}" srcOrd="0" destOrd="0" presId="urn:microsoft.com/office/officeart/2005/8/layout/pyramid2"/>
    <dgm:cxn modelId="{95407625-A246-4655-9DE7-80020457F861}" srcId="{FFFC37B5-3C2D-47EB-B2F0-866E084D63E8}" destId="{8E50C59C-0434-4E44-B5DD-4292EBB4BCE9}" srcOrd="5" destOrd="0" parTransId="{82C39EA1-94D9-404F-89B1-05B1DA0229F5}" sibTransId="{942D4149-3F3D-4BDA-A1BC-83EA34510F9F}"/>
    <dgm:cxn modelId="{7E0A244E-08F4-4F02-982B-934B60CE5481}" type="presOf" srcId="{7421118B-CCC9-4CA3-B2FF-7DC9424880A6}" destId="{CB6AEBC6-BF9C-4004-98D4-6CA680F135D9}" srcOrd="0" destOrd="0" presId="urn:microsoft.com/office/officeart/2005/8/layout/pyramid2"/>
    <dgm:cxn modelId="{E1BD6344-5204-4E99-B5B6-8B9EE46FFA40}" type="presOf" srcId="{048BF1B5-06B4-4DE1-81A3-8946D7DD26E0}" destId="{C2BAD2F7-77E8-43DA-96A3-8B497D6D6222}" srcOrd="0" destOrd="0" presId="urn:microsoft.com/office/officeart/2005/8/layout/pyramid2"/>
    <dgm:cxn modelId="{B8E36978-C8CA-409A-9647-6CE5A940A01F}" type="presOf" srcId="{2B2606CB-9D37-4E17-AB79-98D67656798B}" destId="{B1BB15CF-617D-4B2B-856D-8006007C6A93}" srcOrd="0" destOrd="0" presId="urn:microsoft.com/office/officeart/2005/8/layout/pyramid2"/>
    <dgm:cxn modelId="{84E24FAF-D251-46C3-9F28-D577822E417A}" type="presOf" srcId="{FFFC37B5-3C2D-47EB-B2F0-866E084D63E8}" destId="{85EC4FA6-E371-481F-85F9-DAA13F42DFDC}" srcOrd="0" destOrd="0" presId="urn:microsoft.com/office/officeart/2005/8/layout/pyramid2"/>
    <dgm:cxn modelId="{638C0DD4-DB4B-4CFB-AEE2-AD62C31CF8E0}" type="presOf" srcId="{5B5B699F-C7DB-4C9E-BE3E-254E9CB18470}" destId="{720D40B0-93DE-48E1-BE1F-013F42BF611A}" srcOrd="0" destOrd="0" presId="urn:microsoft.com/office/officeart/2005/8/layout/pyramid2"/>
    <dgm:cxn modelId="{39DBDDBF-8FF1-4CC2-820F-E86A775C3E14}" srcId="{FFFC37B5-3C2D-47EB-B2F0-866E084D63E8}" destId="{1AB7F8F3-A1BB-423D-B0D5-189A9B92B55C}" srcOrd="2" destOrd="0" parTransId="{BED97866-9FB6-49A9-91B4-1F0B66203CFF}" sibTransId="{4B672774-22F7-43CB-B547-DF17CDB9B528}"/>
    <dgm:cxn modelId="{CDC9E936-D39A-4297-A4D1-9EEE21CF2340}" type="presParOf" srcId="{85EC4FA6-E371-481F-85F9-DAA13F42DFDC}" destId="{87E74258-4178-4DB9-BC0C-8002DD001D11}" srcOrd="0" destOrd="0" presId="urn:microsoft.com/office/officeart/2005/8/layout/pyramid2"/>
    <dgm:cxn modelId="{AC9C21E2-27E6-481B-B841-F2DF43D48BB1}" type="presParOf" srcId="{85EC4FA6-E371-481F-85F9-DAA13F42DFDC}" destId="{AADE1A4E-8251-4FB6-B6C9-F64ED3A7769E}" srcOrd="1" destOrd="0" presId="urn:microsoft.com/office/officeart/2005/8/layout/pyramid2"/>
    <dgm:cxn modelId="{5C96A919-5C7C-4E7B-ACF4-E1F0D5B654C9}" type="presParOf" srcId="{AADE1A4E-8251-4FB6-B6C9-F64ED3A7769E}" destId="{8027615B-46A8-4668-8DC1-832BE8A415B9}" srcOrd="0" destOrd="0" presId="urn:microsoft.com/office/officeart/2005/8/layout/pyramid2"/>
    <dgm:cxn modelId="{95550E8B-79E9-4A83-A242-CEE5EFB11463}" type="presParOf" srcId="{AADE1A4E-8251-4FB6-B6C9-F64ED3A7769E}" destId="{1C634452-6E78-4099-9399-94BF8601040A}" srcOrd="1" destOrd="0" presId="urn:microsoft.com/office/officeart/2005/8/layout/pyramid2"/>
    <dgm:cxn modelId="{C0B9FB95-6D81-4A67-995E-F7A49DDAE08E}" type="presParOf" srcId="{AADE1A4E-8251-4FB6-B6C9-F64ED3A7769E}" destId="{CB6AEBC6-BF9C-4004-98D4-6CA680F135D9}" srcOrd="2" destOrd="0" presId="urn:microsoft.com/office/officeart/2005/8/layout/pyramid2"/>
    <dgm:cxn modelId="{AB0631BB-BB9F-49A6-BC81-BB965BD3312C}" type="presParOf" srcId="{AADE1A4E-8251-4FB6-B6C9-F64ED3A7769E}" destId="{96804A8A-A001-440A-A6B5-AEBD4EF3C8E6}" srcOrd="3" destOrd="0" presId="urn:microsoft.com/office/officeart/2005/8/layout/pyramid2"/>
    <dgm:cxn modelId="{3D676717-9A4F-4E0D-B10F-5B0C08CD266B}" type="presParOf" srcId="{AADE1A4E-8251-4FB6-B6C9-F64ED3A7769E}" destId="{8FDEA657-9679-4CB4-A5BD-B4DA9138C02F}" srcOrd="4" destOrd="0" presId="urn:microsoft.com/office/officeart/2005/8/layout/pyramid2"/>
    <dgm:cxn modelId="{9B147D55-10E9-4981-A400-7916B1448F02}" type="presParOf" srcId="{AADE1A4E-8251-4FB6-B6C9-F64ED3A7769E}" destId="{06BF9C44-6EC8-481A-83F7-AD7118BA44DE}" srcOrd="5" destOrd="0" presId="urn:microsoft.com/office/officeart/2005/8/layout/pyramid2"/>
    <dgm:cxn modelId="{D4D48C36-A2EC-4AD8-BBBF-59FC614D9498}" type="presParOf" srcId="{AADE1A4E-8251-4FB6-B6C9-F64ED3A7769E}" destId="{B1BB15CF-617D-4B2B-856D-8006007C6A93}" srcOrd="6" destOrd="0" presId="urn:microsoft.com/office/officeart/2005/8/layout/pyramid2"/>
    <dgm:cxn modelId="{F365FC3C-A47E-44F7-8EB7-BD727E26C53A}" type="presParOf" srcId="{AADE1A4E-8251-4FB6-B6C9-F64ED3A7769E}" destId="{8336873F-E3DC-4462-A489-5C4E00AD3FA1}" srcOrd="7" destOrd="0" presId="urn:microsoft.com/office/officeart/2005/8/layout/pyramid2"/>
    <dgm:cxn modelId="{BD6BAA9E-A3A0-4CBE-9D49-41F56BAF7954}" type="presParOf" srcId="{AADE1A4E-8251-4FB6-B6C9-F64ED3A7769E}" destId="{C2BAD2F7-77E8-43DA-96A3-8B497D6D6222}" srcOrd="8" destOrd="0" presId="urn:microsoft.com/office/officeart/2005/8/layout/pyramid2"/>
    <dgm:cxn modelId="{F2D4148F-0FA7-4A91-9096-48D2E265E5EE}" type="presParOf" srcId="{AADE1A4E-8251-4FB6-B6C9-F64ED3A7769E}" destId="{B849780A-90D7-441A-BCFC-93F8D8A970E2}" srcOrd="9" destOrd="0" presId="urn:microsoft.com/office/officeart/2005/8/layout/pyramid2"/>
    <dgm:cxn modelId="{12B5FFF1-2336-415A-BDFA-9FFCC2C931C9}" type="presParOf" srcId="{AADE1A4E-8251-4FB6-B6C9-F64ED3A7769E}" destId="{2C19D13B-7E7B-4C88-8043-E4D58B67EB8E}" srcOrd="10" destOrd="0" presId="urn:microsoft.com/office/officeart/2005/8/layout/pyramid2"/>
    <dgm:cxn modelId="{ABB8A618-622C-46E6-82EE-5EFDC576A43B}" type="presParOf" srcId="{AADE1A4E-8251-4FB6-B6C9-F64ED3A7769E}" destId="{03614A18-5E13-4A90-89EA-81DE43534FAA}" srcOrd="11" destOrd="0" presId="urn:microsoft.com/office/officeart/2005/8/layout/pyramid2"/>
    <dgm:cxn modelId="{B1D860B8-BCD2-4B36-9C61-EC81CAC8D29B}" type="presParOf" srcId="{AADE1A4E-8251-4FB6-B6C9-F64ED3A7769E}" destId="{720D40B0-93DE-48E1-BE1F-013F42BF611A}" srcOrd="12" destOrd="0" presId="urn:microsoft.com/office/officeart/2005/8/layout/pyramid2"/>
    <dgm:cxn modelId="{C6C16E9A-B66B-4DFC-A40F-3992FD7B3B7A}" type="presParOf" srcId="{AADE1A4E-8251-4FB6-B6C9-F64ED3A7769E}" destId="{A6909FBF-78EA-4220-BECB-599C3CE46048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74258-4178-4DB9-BC0C-8002DD001D11}">
      <dsp:nvSpPr>
        <dsp:cNvPr id="0" name=""/>
        <dsp:cNvSpPr/>
      </dsp:nvSpPr>
      <dsp:spPr>
        <a:xfrm>
          <a:off x="2426040" y="0"/>
          <a:ext cx="4018209" cy="4018209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7615B-46A8-4668-8DC1-832BE8A415B9}">
      <dsp:nvSpPr>
        <dsp:cNvPr id="0" name=""/>
        <dsp:cNvSpPr/>
      </dsp:nvSpPr>
      <dsp:spPr>
        <a:xfrm>
          <a:off x="2181366" y="363816"/>
          <a:ext cx="2611835" cy="505099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Can sıkıntısı ve yapacak daha iyi bir şey bulamamak</a:t>
          </a:r>
          <a:endParaRPr lang="tr-TR" sz="1600" kern="1200" dirty="0"/>
        </a:p>
      </dsp:txBody>
      <dsp:txXfrm>
        <a:off x="2206023" y="388473"/>
        <a:ext cx="2562521" cy="455785"/>
      </dsp:txXfrm>
    </dsp:sp>
    <dsp:sp modelId="{CB6AEBC6-BF9C-4004-98D4-6CA680F135D9}">
      <dsp:nvSpPr>
        <dsp:cNvPr id="0" name=""/>
        <dsp:cNvSpPr/>
      </dsp:nvSpPr>
      <dsp:spPr>
        <a:xfrm rot="10800000" flipV="1">
          <a:off x="4422269" y="914248"/>
          <a:ext cx="2611835" cy="368394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Bağımlı arkadaş çevresinin içerisinde bulunmak</a:t>
          </a:r>
          <a:endParaRPr lang="tr-TR" sz="1600" kern="1200" dirty="0"/>
        </a:p>
      </dsp:txBody>
      <dsp:txXfrm rot="-10800000">
        <a:off x="4440253" y="932232"/>
        <a:ext cx="2575867" cy="332426"/>
      </dsp:txXfrm>
    </dsp:sp>
    <dsp:sp modelId="{8FDEA657-9679-4CB4-A5BD-B4DA9138C02F}">
      <dsp:nvSpPr>
        <dsp:cNvPr id="0" name=""/>
        <dsp:cNvSpPr/>
      </dsp:nvSpPr>
      <dsp:spPr>
        <a:xfrm>
          <a:off x="2111812" y="1327798"/>
          <a:ext cx="2611835" cy="329064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Merak duygusunu kontrol edememek</a:t>
          </a:r>
          <a:endParaRPr lang="tr-TR" sz="1600" kern="1200" dirty="0"/>
        </a:p>
      </dsp:txBody>
      <dsp:txXfrm>
        <a:off x="2127876" y="1343862"/>
        <a:ext cx="2579707" cy="296936"/>
      </dsp:txXfrm>
    </dsp:sp>
    <dsp:sp modelId="{B1BB15CF-617D-4B2B-856D-8006007C6A93}">
      <dsp:nvSpPr>
        <dsp:cNvPr id="0" name=""/>
        <dsp:cNvSpPr/>
      </dsp:nvSpPr>
      <dsp:spPr>
        <a:xfrm>
          <a:off x="4198317" y="1705371"/>
          <a:ext cx="3033986" cy="425899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Bağımlılığın sonuçlarını bilmemek veya önemsememek</a:t>
          </a:r>
          <a:endParaRPr lang="tr-TR" sz="1600" kern="1200" dirty="0"/>
        </a:p>
      </dsp:txBody>
      <dsp:txXfrm>
        <a:off x="4219108" y="1726162"/>
        <a:ext cx="2992404" cy="384317"/>
      </dsp:txXfrm>
    </dsp:sp>
    <dsp:sp modelId="{C2BAD2F7-77E8-43DA-96A3-8B497D6D6222}">
      <dsp:nvSpPr>
        <dsp:cNvPr id="0" name=""/>
        <dsp:cNvSpPr/>
      </dsp:nvSpPr>
      <dsp:spPr>
        <a:xfrm>
          <a:off x="1995899" y="2147042"/>
          <a:ext cx="2611835" cy="497941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Sosyal ilişki kuramamak ya da kurarken  güçlük çekmek</a:t>
          </a:r>
          <a:endParaRPr lang="tr-TR" sz="1600" kern="1200" dirty="0"/>
        </a:p>
      </dsp:txBody>
      <dsp:txXfrm>
        <a:off x="2020206" y="2171349"/>
        <a:ext cx="2563221" cy="449327"/>
      </dsp:txXfrm>
    </dsp:sp>
    <dsp:sp modelId="{2C19D13B-7E7B-4C88-8043-E4D58B67EB8E}">
      <dsp:nvSpPr>
        <dsp:cNvPr id="0" name=""/>
        <dsp:cNvSpPr/>
      </dsp:nvSpPr>
      <dsp:spPr>
        <a:xfrm>
          <a:off x="4298820" y="2681580"/>
          <a:ext cx="3090507" cy="590689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Gerçek dünyada başarılamayan şeyleri  sanal dünyada elde etmeye çalışmak</a:t>
          </a:r>
          <a:endParaRPr lang="tr-TR" sz="1600" kern="1200" dirty="0"/>
        </a:p>
      </dsp:txBody>
      <dsp:txXfrm>
        <a:off x="4327655" y="2710415"/>
        <a:ext cx="3032837" cy="533019"/>
      </dsp:txXfrm>
    </dsp:sp>
    <dsp:sp modelId="{720D40B0-93DE-48E1-BE1F-013F42BF611A}">
      <dsp:nvSpPr>
        <dsp:cNvPr id="0" name=""/>
        <dsp:cNvSpPr/>
      </dsp:nvSpPr>
      <dsp:spPr>
        <a:xfrm>
          <a:off x="1797922" y="3308698"/>
          <a:ext cx="3703217" cy="453270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Dışlanma korkusuyla arkadaşlarının her istediğini kabul etmek</a:t>
          </a:r>
          <a:endParaRPr lang="tr-TR" sz="1600" kern="1200" dirty="0"/>
        </a:p>
      </dsp:txBody>
      <dsp:txXfrm>
        <a:off x="1820049" y="3330825"/>
        <a:ext cx="3658963" cy="409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 rot="21436298">
            <a:off x="1549421" y="658633"/>
            <a:ext cx="10311364" cy="227496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8000" dirty="0" smtClean="0">
                <a:solidFill>
                  <a:srgbClr val="FFCC00"/>
                </a:solidFill>
              </a:rPr>
              <a:t>TEKNOLOJİ</a:t>
            </a:r>
            <a:r>
              <a:rPr lang="tr-TR" sz="8000" dirty="0" smtClean="0">
                <a:solidFill>
                  <a:srgbClr val="FFC000"/>
                </a:solidFill>
              </a:rPr>
              <a:t> </a:t>
            </a:r>
            <a:r>
              <a:rPr lang="tr-TR" sz="8000" dirty="0" smtClean="0">
                <a:solidFill>
                  <a:srgbClr val="FFCC00"/>
                </a:solidFill>
              </a:rPr>
              <a:t>BAĞIMLILIĞI</a:t>
            </a:r>
            <a:endParaRPr lang="tr-TR" sz="8000" dirty="0">
              <a:solidFill>
                <a:srgbClr val="FFCC00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 rot="21413943">
            <a:off x="4866512" y="2912655"/>
            <a:ext cx="7123533" cy="118273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tr-TR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BOSTANCIK ANADOLU LİSESİ REHBERLİK SERVİSİ</a:t>
            </a:r>
            <a:endParaRPr lang="tr-TR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9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rgbClr val="FFCC00"/>
                </a:solidFill>
              </a:rPr>
              <a:t>NE YAPMALISINIZ??</a:t>
            </a:r>
            <a:endParaRPr lang="tr-TR" dirty="0">
              <a:solidFill>
                <a:srgbClr val="FFCC00"/>
              </a:solidFill>
            </a:endParaRPr>
          </a:p>
        </p:txBody>
      </p:sp>
      <p:sp>
        <p:nvSpPr>
          <p:cNvPr id="4" name="Sağ Ok 3"/>
          <p:cNvSpPr/>
          <p:nvPr/>
        </p:nvSpPr>
        <p:spPr>
          <a:xfrm>
            <a:off x="2009104" y="2743200"/>
            <a:ext cx="2994338" cy="1120462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ALTERNATİFLER OLUŞTURUN</a:t>
            </a:r>
            <a:endParaRPr lang="tr-TR" dirty="0"/>
          </a:p>
        </p:txBody>
      </p:sp>
      <p:sp>
        <p:nvSpPr>
          <p:cNvPr id="5" name="Sağ Ok 4"/>
          <p:cNvSpPr/>
          <p:nvPr/>
        </p:nvSpPr>
        <p:spPr>
          <a:xfrm>
            <a:off x="2665928" y="4700789"/>
            <a:ext cx="3827740" cy="1287887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HEP OTURMAK OLMAZ!</a:t>
            </a:r>
            <a:endParaRPr lang="tr-TR" dirty="0"/>
          </a:p>
        </p:txBody>
      </p:sp>
      <p:sp>
        <p:nvSpPr>
          <p:cNvPr id="6" name="Sağ Ok 5"/>
          <p:cNvSpPr/>
          <p:nvPr/>
        </p:nvSpPr>
        <p:spPr>
          <a:xfrm>
            <a:off x="7392473" y="2859110"/>
            <a:ext cx="3477296" cy="1315791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ZAMAN SINIRLAMASI ŞART</a:t>
            </a:r>
            <a:endParaRPr lang="tr-TR" dirty="0"/>
          </a:p>
        </p:txBody>
      </p:sp>
      <p:sp>
        <p:nvSpPr>
          <p:cNvPr id="7" name="Sağ Ok 6"/>
          <p:cNvSpPr/>
          <p:nvPr/>
        </p:nvSpPr>
        <p:spPr>
          <a:xfrm>
            <a:off x="8242479" y="5306097"/>
            <a:ext cx="2796906" cy="1223492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HEDEFLER KOYUN.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1436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rgbClr val="FFCC00"/>
                </a:solidFill>
              </a:rPr>
              <a:t>NE YAPMALISINIZ??</a:t>
            </a:r>
            <a:endParaRPr lang="tr-TR" dirty="0">
              <a:solidFill>
                <a:srgbClr val="FFCC00"/>
              </a:solidFill>
            </a:endParaRPr>
          </a:p>
        </p:txBody>
      </p:sp>
      <p:sp>
        <p:nvSpPr>
          <p:cNvPr id="6" name="Sağ Ok 5"/>
          <p:cNvSpPr/>
          <p:nvPr/>
        </p:nvSpPr>
        <p:spPr>
          <a:xfrm>
            <a:off x="2202288" y="3021169"/>
            <a:ext cx="2987899" cy="1081824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SOSYALLEŞİN </a:t>
            </a:r>
            <a:r>
              <a:rPr lang="tr-TR" dirty="0" smtClean="0">
                <a:sym typeface="Wingdings" panose="05000000000000000000" pitchFamily="2" charset="2"/>
              </a:rPr>
              <a:t></a:t>
            </a:r>
            <a:endParaRPr lang="tr-TR" dirty="0"/>
          </a:p>
        </p:txBody>
      </p:sp>
      <p:sp>
        <p:nvSpPr>
          <p:cNvPr id="7" name="Sağ Ok 6"/>
          <p:cNvSpPr/>
          <p:nvPr/>
        </p:nvSpPr>
        <p:spPr>
          <a:xfrm>
            <a:off x="7308760" y="2668075"/>
            <a:ext cx="3000778" cy="1081825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YENİ AKTİVİTELER BULUN.</a:t>
            </a:r>
            <a:endParaRPr lang="tr-TR" dirty="0"/>
          </a:p>
        </p:txBody>
      </p:sp>
      <p:sp>
        <p:nvSpPr>
          <p:cNvPr id="8" name="Sağ Ok 7"/>
          <p:cNvSpPr/>
          <p:nvPr/>
        </p:nvSpPr>
        <p:spPr>
          <a:xfrm>
            <a:off x="2678807" y="5100033"/>
            <a:ext cx="4018208" cy="110329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DIŞ DURDURUCULAR KULLANIN.</a:t>
            </a:r>
            <a:endParaRPr lang="tr-TR" dirty="0"/>
          </a:p>
        </p:txBody>
      </p:sp>
      <p:sp>
        <p:nvSpPr>
          <p:cNvPr id="9" name="Sağ Ok 8"/>
          <p:cNvSpPr/>
          <p:nvPr/>
        </p:nvSpPr>
        <p:spPr>
          <a:xfrm>
            <a:off x="8615966" y="4685763"/>
            <a:ext cx="3103808" cy="1120462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GEREKTİĞİNDE YARDIM İSTEYİN!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0278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tr-TR" sz="28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98313">
            <a:off x="238747" y="907304"/>
            <a:ext cx="4316342" cy="134575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8" y="838040"/>
            <a:ext cx="3401863" cy="160802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886" y="4001290"/>
            <a:ext cx="3212870" cy="134123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6224">
            <a:off x="8504006" y="4203867"/>
            <a:ext cx="3468925" cy="161399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231" y="5244392"/>
            <a:ext cx="3298222" cy="1341236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 rot="20471698">
            <a:off x="3804022" y="2076500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r-TR" sz="3200" b="1" dirty="0">
                <a:solidFill>
                  <a:srgbClr val="FF0000"/>
                </a:solidFill>
                <a:latin typeface="Calibri" panose="020F0502020204030204"/>
              </a:rPr>
              <a:t>Sıfır teknoloji değil,</a:t>
            </a:r>
          </a:p>
          <a:p>
            <a:pPr algn="ctr" defTabSz="914400"/>
            <a:r>
              <a:rPr lang="tr-TR" sz="3200" b="1" dirty="0">
                <a:solidFill>
                  <a:srgbClr val="FF0000"/>
                </a:solidFill>
                <a:latin typeface="Calibri" panose="020F0502020204030204"/>
              </a:rPr>
              <a:t>sınırsız teknoloji değil,</a:t>
            </a:r>
          </a:p>
          <a:p>
            <a:pPr algn="ctr" defTabSz="914400"/>
            <a:r>
              <a:rPr lang="tr-TR" sz="3200" b="1" dirty="0">
                <a:solidFill>
                  <a:srgbClr val="FF0000"/>
                </a:solidFill>
                <a:latin typeface="Calibri" panose="020F0502020204030204"/>
              </a:rPr>
              <a:t>yeterince teknoloji.</a:t>
            </a:r>
          </a:p>
        </p:txBody>
      </p:sp>
    </p:spTree>
    <p:extLst>
      <p:ext uri="{BB962C8B-B14F-4D97-AF65-F5344CB8AC3E}">
        <p14:creationId xmlns:p14="http://schemas.microsoft.com/office/powerpoint/2010/main" val="34095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19082FB4-487C-3E4E-B731-B6211DE27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7200" i="1" dirty="0" smtClean="0"/>
              <a:t>BİZİ DİNLEDİĞİNİZ İÇİN TEŞEKKÜR EDERİZZ </a:t>
            </a:r>
            <a:r>
              <a:rPr lang="tr-TR" sz="7200" i="1" dirty="0" smtClean="0">
                <a:sym typeface="Wingdings" panose="05000000000000000000" pitchFamily="2" charset="2"/>
              </a:rPr>
              <a:t></a:t>
            </a:r>
            <a:endParaRPr lang="tr-TR" sz="7200" i="1" dirty="0"/>
          </a:p>
        </p:txBody>
      </p:sp>
    </p:spTree>
    <p:extLst>
      <p:ext uri="{BB962C8B-B14F-4D97-AF65-F5344CB8AC3E}">
        <p14:creationId xmlns:p14="http://schemas.microsoft.com/office/powerpoint/2010/main" val="314579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6000" dirty="0" smtClean="0">
                <a:solidFill>
                  <a:schemeClr val="bg1"/>
                </a:solidFill>
              </a:rPr>
              <a:t>TEKNOLOJİNİN ÖZGÜRLÜĞÜNÜ </a:t>
            </a:r>
          </a:p>
          <a:p>
            <a:pPr algn="ctr"/>
            <a:endParaRPr lang="tr-TR" sz="6000" dirty="0">
              <a:solidFill>
                <a:schemeClr val="bg1"/>
              </a:solidFill>
            </a:endParaRPr>
          </a:p>
          <a:p>
            <a:pPr algn="ctr"/>
            <a:endParaRPr lang="tr-TR" sz="6000" dirty="0" smtClean="0">
              <a:solidFill>
                <a:schemeClr val="bg1"/>
              </a:solidFill>
            </a:endParaRPr>
          </a:p>
          <a:p>
            <a:pPr algn="ctr"/>
            <a:endParaRPr lang="tr-TR" sz="6000" dirty="0">
              <a:solidFill>
                <a:schemeClr val="bg1"/>
              </a:solidFill>
            </a:endParaRPr>
          </a:p>
          <a:p>
            <a:pPr algn="ctr"/>
            <a:endParaRPr lang="tr-TR" sz="6000" dirty="0" smtClean="0">
              <a:solidFill>
                <a:schemeClr val="bg1"/>
              </a:solidFill>
            </a:endParaRPr>
          </a:p>
          <a:p>
            <a:pPr algn="ctr"/>
            <a:r>
              <a:rPr lang="tr-TR" sz="6000" dirty="0" smtClean="0">
                <a:solidFill>
                  <a:schemeClr val="bg1"/>
                </a:solidFill>
              </a:rPr>
              <a:t>ELİNDEN ALMASINA İZİN VERME!!</a:t>
            </a:r>
            <a:endParaRPr lang="tr-TR" sz="6000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84" y="1740261"/>
            <a:ext cx="4172754" cy="33533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83488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rgbClr val="FFCC00"/>
                </a:solidFill>
              </a:rPr>
              <a:t>BAĞIMLILIK NEDİR??</a:t>
            </a:r>
            <a:endParaRPr lang="tr-TR" dirty="0">
              <a:solidFill>
                <a:srgbClr val="FFCC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84310" y="2615483"/>
            <a:ext cx="6668017" cy="3124201"/>
          </a:xfrm>
        </p:spPr>
        <p:txBody>
          <a:bodyPr/>
          <a:lstStyle/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tr-TR" sz="2000" b="1" dirty="0">
                <a:solidFill>
                  <a:srgbClr val="575757"/>
                </a:solidFill>
                <a:latin typeface="Calibri" panose="020F0502020204030204"/>
              </a:rPr>
              <a:t>Bağımlılık</a:t>
            </a:r>
            <a:r>
              <a:rPr lang="tr-TR" sz="2000" dirty="0">
                <a:solidFill>
                  <a:srgbClr val="575757"/>
                </a:solidFill>
                <a:latin typeface="Calibri" panose="020F0502020204030204"/>
              </a:rPr>
              <a:t>, kişinin kullandığı bir nesne veya yaptığı </a:t>
            </a:r>
            <a:r>
              <a:rPr lang="tr-TR" sz="2000" dirty="0" smtClean="0">
                <a:solidFill>
                  <a:srgbClr val="575757"/>
                </a:solidFill>
                <a:latin typeface="Calibri" panose="020F0502020204030204"/>
              </a:rPr>
              <a:t>bir </a:t>
            </a:r>
            <a:r>
              <a:rPr lang="tr-TR" sz="2000" dirty="0">
                <a:solidFill>
                  <a:srgbClr val="575757"/>
                </a:solidFill>
                <a:latin typeface="Calibri" panose="020F0502020204030204"/>
              </a:rPr>
              <a:t>eylem üzerinde kontrolünü kaybetmesi ve </a:t>
            </a:r>
            <a:r>
              <a:rPr lang="tr-TR" sz="2000" dirty="0" smtClean="0">
                <a:solidFill>
                  <a:srgbClr val="575757"/>
                </a:solidFill>
                <a:latin typeface="Calibri" panose="020F0502020204030204"/>
              </a:rPr>
              <a:t> onsuz </a:t>
            </a:r>
            <a:r>
              <a:rPr lang="tr-TR" sz="2000" dirty="0">
                <a:solidFill>
                  <a:srgbClr val="575757"/>
                </a:solidFill>
                <a:latin typeface="Calibri" panose="020F0502020204030204"/>
              </a:rPr>
              <a:t>bir yaşam sürememeye başlamasıdır</a:t>
            </a:r>
            <a:r>
              <a:rPr lang="tr-TR" sz="2000" dirty="0" smtClean="0">
                <a:solidFill>
                  <a:srgbClr val="575757"/>
                </a:solidFill>
                <a:latin typeface="Calibri" panose="020F0502020204030204"/>
              </a:rPr>
              <a:t>. 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tr-TR" sz="2000" dirty="0" smtClean="0">
              <a:solidFill>
                <a:srgbClr val="575757"/>
              </a:solidFill>
              <a:latin typeface="Calibri" panose="020F0502020204030204"/>
            </a:endParaRPr>
          </a:p>
          <a:p>
            <a:pPr algn="just"/>
            <a:r>
              <a:rPr lang="tr-TR" sz="2000" dirty="0">
                <a:solidFill>
                  <a:srgbClr val="575757"/>
                </a:solidFill>
              </a:rPr>
              <a:t>Kullanım ve davranış hayatın ciddi bir bölümünü </a:t>
            </a:r>
            <a:r>
              <a:rPr lang="tr-TR" sz="2000" dirty="0" smtClean="0">
                <a:solidFill>
                  <a:srgbClr val="575757"/>
                </a:solidFill>
              </a:rPr>
              <a:t>kaplar</a:t>
            </a:r>
            <a:r>
              <a:rPr lang="tr-TR" sz="2000" dirty="0">
                <a:solidFill>
                  <a:srgbClr val="575757"/>
                </a:solidFill>
              </a:rPr>
              <a:t>, kişi yapmak zorunda olduğu işler ve ilişkiler dışında bütün vaktini ve  fiziksel enerjisini büyük oranda bağımlı olduğu </a:t>
            </a:r>
            <a:r>
              <a:rPr lang="tr-TR" sz="2000" dirty="0" smtClean="0">
                <a:solidFill>
                  <a:srgbClr val="575757"/>
                </a:solidFill>
              </a:rPr>
              <a:t> </a:t>
            </a:r>
            <a:r>
              <a:rPr lang="tr-TR" sz="2000" dirty="0">
                <a:solidFill>
                  <a:srgbClr val="575757"/>
                </a:solidFill>
              </a:rPr>
              <a:t>eyleme yatırır.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tr-TR" sz="2000" dirty="0">
              <a:solidFill>
                <a:srgbClr val="575757"/>
              </a:solidFill>
              <a:latin typeface="Calibri" panose="020F0502020204030204"/>
            </a:endParaRPr>
          </a:p>
          <a:p>
            <a:endParaRPr lang="tr-TR" dirty="0"/>
          </a:p>
        </p:txBody>
      </p:sp>
      <p:sp>
        <p:nvSpPr>
          <p:cNvPr id="6" name="Dikdörtgen 23"/>
          <p:cNvSpPr/>
          <p:nvPr/>
        </p:nvSpPr>
        <p:spPr>
          <a:xfrm flipH="1">
            <a:off x="7959143" y="-3175"/>
            <a:ext cx="4232855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80000"/>
            </a:blip>
            <a:srcRect/>
            <a:stretch>
              <a:fillRect l="-128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2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902854"/>
          </a:xfrm>
        </p:spPr>
        <p:txBody>
          <a:bodyPr/>
          <a:lstStyle/>
          <a:p>
            <a:pPr algn="l"/>
            <a:r>
              <a:rPr lang="tr-TR" dirty="0" smtClean="0">
                <a:solidFill>
                  <a:srgbClr val="FFCC00"/>
                </a:solidFill>
              </a:rPr>
              <a:t>TEKNOLOJİ BAĞIMLILIĞI NEDİR??</a:t>
            </a:r>
            <a:endParaRPr lang="tr-TR" dirty="0">
              <a:solidFill>
                <a:srgbClr val="FFCC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84310" y="2021983"/>
            <a:ext cx="10018713" cy="3769217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575757"/>
                </a:solidFill>
              </a:rPr>
              <a:t>Teknoloji bağımlılığı</a:t>
            </a:r>
            <a:r>
              <a:rPr lang="tr-TR" dirty="0">
                <a:solidFill>
                  <a:srgbClr val="575757"/>
                </a:solidFill>
              </a:rPr>
              <a:t>, teknolojiyi kullanmada </a:t>
            </a:r>
            <a:r>
              <a:rPr lang="tr-TR" dirty="0" smtClean="0">
                <a:solidFill>
                  <a:srgbClr val="575757"/>
                </a:solidFill>
              </a:rPr>
              <a:t>ve </a:t>
            </a:r>
            <a:r>
              <a:rPr lang="tr-TR" dirty="0">
                <a:solidFill>
                  <a:srgbClr val="575757"/>
                </a:solidFill>
              </a:rPr>
              <a:t>onunla ilişkide kişinin iradesini </a:t>
            </a:r>
            <a:r>
              <a:rPr lang="tr-TR" dirty="0" smtClean="0">
                <a:solidFill>
                  <a:srgbClr val="575757"/>
                </a:solidFill>
              </a:rPr>
              <a:t>kaybetmesi</a:t>
            </a:r>
            <a:r>
              <a:rPr lang="tr-TR" dirty="0">
                <a:solidFill>
                  <a:srgbClr val="575757"/>
                </a:solidFill>
              </a:rPr>
              <a:t>, kendini denetleyememesi </a:t>
            </a:r>
            <a:r>
              <a:rPr lang="tr-TR" dirty="0" smtClean="0">
                <a:solidFill>
                  <a:srgbClr val="575757"/>
                </a:solidFill>
              </a:rPr>
              <a:t> ve </a:t>
            </a:r>
            <a:r>
              <a:rPr lang="tr-TR" dirty="0">
                <a:solidFill>
                  <a:srgbClr val="575757"/>
                </a:solidFill>
              </a:rPr>
              <a:t>onsuz bir yaşam sürememeye </a:t>
            </a:r>
            <a:r>
              <a:rPr lang="tr-TR" dirty="0" smtClean="0">
                <a:solidFill>
                  <a:srgbClr val="575757"/>
                </a:solidFill>
              </a:rPr>
              <a:t> başlaması </a:t>
            </a:r>
            <a:r>
              <a:rPr lang="tr-TR" dirty="0">
                <a:solidFill>
                  <a:srgbClr val="575757"/>
                </a:solidFill>
              </a:rPr>
              <a:t>hâlidir</a:t>
            </a:r>
            <a:r>
              <a:rPr lang="tr-TR" dirty="0" smtClean="0">
                <a:solidFill>
                  <a:srgbClr val="575757"/>
                </a:solidFill>
              </a:rPr>
              <a:t>. </a:t>
            </a:r>
          </a:p>
          <a:p>
            <a:pPr marL="0" indent="0">
              <a:buNone/>
            </a:pPr>
            <a:endParaRPr lang="tr-TR" dirty="0">
              <a:solidFill>
                <a:srgbClr val="575757"/>
              </a:solidFill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666" y="5306526"/>
            <a:ext cx="957155" cy="96934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841" y="4438276"/>
            <a:ext cx="963251" cy="96934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619" y="5841751"/>
            <a:ext cx="957155" cy="96934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344" y="4872403"/>
            <a:ext cx="95715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7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rgbClr val="FFCC00"/>
                </a:solidFill>
              </a:rPr>
              <a:t>BELİRTİLERİ NELER OLABİLİR??</a:t>
            </a:r>
            <a:endParaRPr lang="tr-TR" dirty="0">
              <a:solidFill>
                <a:srgbClr val="FFCC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84310" y="3129566"/>
            <a:ext cx="10018713" cy="4752303"/>
          </a:xfrm>
        </p:spPr>
        <p:txBody>
          <a:bodyPr>
            <a:normAutofit/>
          </a:bodyPr>
          <a:lstStyle/>
          <a:p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Teknoloji başında harcanan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vaktin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giderek artması  </a:t>
            </a:r>
          </a:p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Teknolojiden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uzak kalınca huzursuzluk,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uykusuzluk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öfke gibi yoksunluk belirtilerinin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ortaya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çıkması </a:t>
            </a:r>
          </a:p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Ruhsal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sosyal, adli ya da bedensel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bir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sorun oluşturmasına rağmen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teknolojinin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kullanılmaya devam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edilmesi</a:t>
            </a:r>
          </a:p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Planlanandan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daha fazla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teknoloji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karşısında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kalınması</a:t>
            </a:r>
          </a:p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Teknoloji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başında geçirilen vakitle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ilgili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kontrolün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kaybedilmesi </a:t>
            </a:r>
          </a:p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Teknolojinin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sorumlulukların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iş, okul, aile, bireysel temizlik gibi)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yerine </a:t>
            </a:r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getirilmesini engellemesi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tr-TR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7902" t="-523" r="6430" b="41661"/>
          <a:stretch/>
        </p:blipFill>
        <p:spPr>
          <a:xfrm>
            <a:off x="2526984" y="5698902"/>
            <a:ext cx="2266682" cy="115909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l="22397" t="-974" r="19721" b="44819"/>
          <a:stretch/>
        </p:blipFill>
        <p:spPr>
          <a:xfrm>
            <a:off x="5508175" y="5289458"/>
            <a:ext cx="1764406" cy="108182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/>
          <a:srcRect l="23111" t="-2304" r="22579" b="44075"/>
          <a:stretch/>
        </p:blipFill>
        <p:spPr>
          <a:xfrm>
            <a:off x="7879879" y="5634506"/>
            <a:ext cx="1751527" cy="1107583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5"/>
          <a:srcRect l="29192" t="875" r="27112" b="47198"/>
          <a:stretch/>
        </p:blipFill>
        <p:spPr>
          <a:xfrm>
            <a:off x="10345915" y="5289458"/>
            <a:ext cx="1712890" cy="113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rgbClr val="FFCC00"/>
                </a:solidFill>
              </a:rPr>
              <a:t>BAĞIMLILIĞIN SEBEPLERİNİ İNCELEYELİM</a:t>
            </a:r>
            <a:endParaRPr lang="tr-TR" dirty="0">
              <a:solidFill>
                <a:srgbClr val="FFCC0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977116"/>
              </p:ext>
            </p:extLst>
          </p:nvPr>
        </p:nvGraphicFramePr>
        <p:xfrm>
          <a:off x="1484310" y="2318197"/>
          <a:ext cx="10018713" cy="401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822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rgbClr val="FFCC00"/>
                </a:solidFill>
              </a:rPr>
              <a:t>KİMLER RİSK ALTINDADIR??</a:t>
            </a:r>
            <a:endParaRPr lang="tr-TR" dirty="0">
              <a:solidFill>
                <a:srgbClr val="FFCC00"/>
              </a:solidFill>
            </a:endParaRPr>
          </a:p>
        </p:txBody>
      </p:sp>
      <p:grpSp>
        <p:nvGrpSpPr>
          <p:cNvPr id="5" name="Grup 4"/>
          <p:cNvGrpSpPr/>
          <p:nvPr/>
        </p:nvGrpSpPr>
        <p:grpSpPr>
          <a:xfrm>
            <a:off x="1262130" y="2962141"/>
            <a:ext cx="10239669" cy="2405423"/>
            <a:chOff x="1485532" y="3364311"/>
            <a:chExt cx="10016267" cy="2003253"/>
          </a:xfrm>
        </p:grpSpPr>
        <p:sp>
          <p:nvSpPr>
            <p:cNvPr id="6" name="Serbest Form 5"/>
            <p:cNvSpPr/>
            <p:nvPr/>
          </p:nvSpPr>
          <p:spPr>
            <a:xfrm>
              <a:off x="1485532" y="3364311"/>
              <a:ext cx="2003253" cy="2003253"/>
            </a:xfrm>
            <a:custGeom>
              <a:avLst/>
              <a:gdLst>
                <a:gd name="connsiteX0" fmla="*/ 0 w 2003253"/>
                <a:gd name="connsiteY0" fmla="*/ 1001627 h 2003253"/>
                <a:gd name="connsiteX1" fmla="*/ 1001627 w 2003253"/>
                <a:gd name="connsiteY1" fmla="*/ 0 h 2003253"/>
                <a:gd name="connsiteX2" fmla="*/ 2003254 w 2003253"/>
                <a:gd name="connsiteY2" fmla="*/ 1001627 h 2003253"/>
                <a:gd name="connsiteX3" fmla="*/ 1001627 w 2003253"/>
                <a:gd name="connsiteY3" fmla="*/ 2003254 h 2003253"/>
                <a:gd name="connsiteX4" fmla="*/ 0 w 2003253"/>
                <a:gd name="connsiteY4" fmla="*/ 1001627 h 200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253" h="2003253">
                  <a:moveTo>
                    <a:pt x="0" y="1001627"/>
                  </a:moveTo>
                  <a:cubicBezTo>
                    <a:pt x="0" y="448444"/>
                    <a:pt x="448444" y="0"/>
                    <a:pt x="1001627" y="0"/>
                  </a:cubicBezTo>
                  <a:cubicBezTo>
                    <a:pt x="1554810" y="0"/>
                    <a:pt x="2003254" y="448444"/>
                    <a:pt x="2003254" y="1001627"/>
                  </a:cubicBezTo>
                  <a:cubicBezTo>
                    <a:pt x="2003254" y="1554810"/>
                    <a:pt x="1554810" y="2003254"/>
                    <a:pt x="1001627" y="2003254"/>
                  </a:cubicBezTo>
                  <a:cubicBezTo>
                    <a:pt x="448444" y="2003254"/>
                    <a:pt x="0" y="1554810"/>
                    <a:pt x="0" y="100162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3616" tIns="311150" rIns="403616" bIns="31115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kern="1200" dirty="0" smtClean="0"/>
                <a:t>Spordan uzak duran ve hareketsiz yaşamı  tercih edenler</a:t>
              </a:r>
              <a:endParaRPr lang="tr-TR" sz="1400" kern="1200" dirty="0"/>
            </a:p>
          </p:txBody>
        </p:sp>
        <p:sp>
          <p:nvSpPr>
            <p:cNvPr id="7" name="Serbest Form 6"/>
            <p:cNvSpPr/>
            <p:nvPr/>
          </p:nvSpPr>
          <p:spPr>
            <a:xfrm>
              <a:off x="3088135" y="3364311"/>
              <a:ext cx="2003253" cy="2003253"/>
            </a:xfrm>
            <a:custGeom>
              <a:avLst/>
              <a:gdLst>
                <a:gd name="connsiteX0" fmla="*/ 0 w 2003253"/>
                <a:gd name="connsiteY0" fmla="*/ 1001627 h 2003253"/>
                <a:gd name="connsiteX1" fmla="*/ 1001627 w 2003253"/>
                <a:gd name="connsiteY1" fmla="*/ 0 h 2003253"/>
                <a:gd name="connsiteX2" fmla="*/ 2003254 w 2003253"/>
                <a:gd name="connsiteY2" fmla="*/ 1001627 h 2003253"/>
                <a:gd name="connsiteX3" fmla="*/ 1001627 w 2003253"/>
                <a:gd name="connsiteY3" fmla="*/ 2003254 h 2003253"/>
                <a:gd name="connsiteX4" fmla="*/ 0 w 2003253"/>
                <a:gd name="connsiteY4" fmla="*/ 1001627 h 200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253" h="2003253">
                  <a:moveTo>
                    <a:pt x="0" y="1001627"/>
                  </a:moveTo>
                  <a:cubicBezTo>
                    <a:pt x="0" y="448444"/>
                    <a:pt x="448444" y="0"/>
                    <a:pt x="1001627" y="0"/>
                  </a:cubicBezTo>
                  <a:cubicBezTo>
                    <a:pt x="1554810" y="0"/>
                    <a:pt x="2003254" y="448444"/>
                    <a:pt x="2003254" y="1001627"/>
                  </a:cubicBezTo>
                  <a:cubicBezTo>
                    <a:pt x="2003254" y="1554810"/>
                    <a:pt x="1554810" y="2003254"/>
                    <a:pt x="1001627" y="2003254"/>
                  </a:cubicBezTo>
                  <a:cubicBezTo>
                    <a:pt x="448444" y="2003254"/>
                    <a:pt x="0" y="1554810"/>
                    <a:pt x="0" y="100162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3616" tIns="311150" rIns="403616" bIns="31115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kern="1200" dirty="0" smtClean="0"/>
                <a:t>Olumsuz ve bağımlı arkadaş çevresi bulunanlar</a:t>
              </a:r>
              <a:endParaRPr lang="tr-TR" sz="1400" kern="1200" dirty="0"/>
            </a:p>
          </p:txBody>
        </p:sp>
        <p:sp>
          <p:nvSpPr>
            <p:cNvPr id="8" name="Serbest Form 7"/>
            <p:cNvSpPr/>
            <p:nvPr/>
          </p:nvSpPr>
          <p:spPr>
            <a:xfrm>
              <a:off x="4690738" y="3364311"/>
              <a:ext cx="2003253" cy="2003253"/>
            </a:xfrm>
            <a:custGeom>
              <a:avLst/>
              <a:gdLst>
                <a:gd name="connsiteX0" fmla="*/ 0 w 2003253"/>
                <a:gd name="connsiteY0" fmla="*/ 1001627 h 2003253"/>
                <a:gd name="connsiteX1" fmla="*/ 1001627 w 2003253"/>
                <a:gd name="connsiteY1" fmla="*/ 0 h 2003253"/>
                <a:gd name="connsiteX2" fmla="*/ 2003254 w 2003253"/>
                <a:gd name="connsiteY2" fmla="*/ 1001627 h 2003253"/>
                <a:gd name="connsiteX3" fmla="*/ 1001627 w 2003253"/>
                <a:gd name="connsiteY3" fmla="*/ 2003254 h 2003253"/>
                <a:gd name="connsiteX4" fmla="*/ 0 w 2003253"/>
                <a:gd name="connsiteY4" fmla="*/ 1001627 h 200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253" h="2003253">
                  <a:moveTo>
                    <a:pt x="0" y="1001627"/>
                  </a:moveTo>
                  <a:cubicBezTo>
                    <a:pt x="0" y="448444"/>
                    <a:pt x="448444" y="0"/>
                    <a:pt x="1001627" y="0"/>
                  </a:cubicBezTo>
                  <a:cubicBezTo>
                    <a:pt x="1554810" y="0"/>
                    <a:pt x="2003254" y="448444"/>
                    <a:pt x="2003254" y="1001627"/>
                  </a:cubicBezTo>
                  <a:cubicBezTo>
                    <a:pt x="2003254" y="1554810"/>
                    <a:pt x="1554810" y="2003254"/>
                    <a:pt x="1001627" y="2003254"/>
                  </a:cubicBezTo>
                  <a:cubicBezTo>
                    <a:pt x="448444" y="2003254"/>
                    <a:pt x="0" y="1554810"/>
                    <a:pt x="0" y="100162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3616" tIns="311150" rIns="403616" bIns="31115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kern="1200" dirty="0" smtClean="0"/>
                <a:t>Arkadaş edinme, iletişim kurma ve iletişimi  devam ettirme becerileri az olanlar</a:t>
              </a:r>
              <a:endParaRPr lang="tr-TR" sz="1400" kern="1200" dirty="0"/>
            </a:p>
          </p:txBody>
        </p:sp>
        <p:sp>
          <p:nvSpPr>
            <p:cNvPr id="9" name="Serbest Form 8"/>
            <p:cNvSpPr/>
            <p:nvPr/>
          </p:nvSpPr>
          <p:spPr>
            <a:xfrm>
              <a:off x="6293341" y="3364311"/>
              <a:ext cx="2003253" cy="2003253"/>
            </a:xfrm>
            <a:custGeom>
              <a:avLst/>
              <a:gdLst>
                <a:gd name="connsiteX0" fmla="*/ 0 w 2003253"/>
                <a:gd name="connsiteY0" fmla="*/ 1001627 h 2003253"/>
                <a:gd name="connsiteX1" fmla="*/ 1001627 w 2003253"/>
                <a:gd name="connsiteY1" fmla="*/ 0 h 2003253"/>
                <a:gd name="connsiteX2" fmla="*/ 2003254 w 2003253"/>
                <a:gd name="connsiteY2" fmla="*/ 1001627 h 2003253"/>
                <a:gd name="connsiteX3" fmla="*/ 1001627 w 2003253"/>
                <a:gd name="connsiteY3" fmla="*/ 2003254 h 2003253"/>
                <a:gd name="connsiteX4" fmla="*/ 0 w 2003253"/>
                <a:gd name="connsiteY4" fmla="*/ 1001627 h 200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253" h="2003253">
                  <a:moveTo>
                    <a:pt x="0" y="1001627"/>
                  </a:moveTo>
                  <a:cubicBezTo>
                    <a:pt x="0" y="448444"/>
                    <a:pt x="448444" y="0"/>
                    <a:pt x="1001627" y="0"/>
                  </a:cubicBezTo>
                  <a:cubicBezTo>
                    <a:pt x="1554810" y="0"/>
                    <a:pt x="2003254" y="448444"/>
                    <a:pt x="2003254" y="1001627"/>
                  </a:cubicBezTo>
                  <a:cubicBezTo>
                    <a:pt x="2003254" y="1554810"/>
                    <a:pt x="1554810" y="2003254"/>
                    <a:pt x="1001627" y="2003254"/>
                  </a:cubicBezTo>
                  <a:cubicBezTo>
                    <a:pt x="448444" y="2003254"/>
                    <a:pt x="0" y="1554810"/>
                    <a:pt x="0" y="100162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3616" tIns="311150" rIns="403616" bIns="31115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kern="1200" dirty="0" smtClean="0"/>
                <a:t>Aile içi çatışmalar yaşayan, sağlıklı  iletişimi olmayan aile üyeleri</a:t>
              </a:r>
              <a:endParaRPr lang="tr-TR" sz="1400" kern="1200" dirty="0"/>
            </a:p>
          </p:txBody>
        </p:sp>
        <p:sp>
          <p:nvSpPr>
            <p:cNvPr id="10" name="Serbest Form 9"/>
            <p:cNvSpPr/>
            <p:nvPr/>
          </p:nvSpPr>
          <p:spPr>
            <a:xfrm>
              <a:off x="7895943" y="3364311"/>
              <a:ext cx="2003253" cy="2003253"/>
            </a:xfrm>
            <a:custGeom>
              <a:avLst/>
              <a:gdLst>
                <a:gd name="connsiteX0" fmla="*/ 0 w 2003253"/>
                <a:gd name="connsiteY0" fmla="*/ 1001627 h 2003253"/>
                <a:gd name="connsiteX1" fmla="*/ 1001627 w 2003253"/>
                <a:gd name="connsiteY1" fmla="*/ 0 h 2003253"/>
                <a:gd name="connsiteX2" fmla="*/ 2003254 w 2003253"/>
                <a:gd name="connsiteY2" fmla="*/ 1001627 h 2003253"/>
                <a:gd name="connsiteX3" fmla="*/ 1001627 w 2003253"/>
                <a:gd name="connsiteY3" fmla="*/ 2003254 h 2003253"/>
                <a:gd name="connsiteX4" fmla="*/ 0 w 2003253"/>
                <a:gd name="connsiteY4" fmla="*/ 1001627 h 200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253" h="2003253">
                  <a:moveTo>
                    <a:pt x="0" y="1001627"/>
                  </a:moveTo>
                  <a:cubicBezTo>
                    <a:pt x="0" y="448444"/>
                    <a:pt x="448444" y="0"/>
                    <a:pt x="1001627" y="0"/>
                  </a:cubicBezTo>
                  <a:cubicBezTo>
                    <a:pt x="1554810" y="0"/>
                    <a:pt x="2003254" y="448444"/>
                    <a:pt x="2003254" y="1001627"/>
                  </a:cubicBezTo>
                  <a:cubicBezTo>
                    <a:pt x="2003254" y="1554810"/>
                    <a:pt x="1554810" y="2003254"/>
                    <a:pt x="1001627" y="2003254"/>
                  </a:cubicBezTo>
                  <a:cubicBezTo>
                    <a:pt x="448444" y="2003254"/>
                    <a:pt x="0" y="1554810"/>
                    <a:pt x="0" y="100162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3616" tIns="311150" rIns="403616" bIns="31115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kern="1200" dirty="0" smtClean="0"/>
                <a:t>Hayatlarında kaliteli vakit geçirebileceği  aktiviteler bulunmayanlar</a:t>
              </a:r>
              <a:endParaRPr lang="tr-TR" sz="1400" kern="1200" dirty="0"/>
            </a:p>
          </p:txBody>
        </p:sp>
        <p:sp>
          <p:nvSpPr>
            <p:cNvPr id="11" name="Serbest Form 10"/>
            <p:cNvSpPr/>
            <p:nvPr/>
          </p:nvSpPr>
          <p:spPr>
            <a:xfrm>
              <a:off x="9498546" y="3364311"/>
              <a:ext cx="2003253" cy="2003253"/>
            </a:xfrm>
            <a:custGeom>
              <a:avLst/>
              <a:gdLst>
                <a:gd name="connsiteX0" fmla="*/ 0 w 2003253"/>
                <a:gd name="connsiteY0" fmla="*/ 1001627 h 2003253"/>
                <a:gd name="connsiteX1" fmla="*/ 1001627 w 2003253"/>
                <a:gd name="connsiteY1" fmla="*/ 0 h 2003253"/>
                <a:gd name="connsiteX2" fmla="*/ 2003254 w 2003253"/>
                <a:gd name="connsiteY2" fmla="*/ 1001627 h 2003253"/>
                <a:gd name="connsiteX3" fmla="*/ 1001627 w 2003253"/>
                <a:gd name="connsiteY3" fmla="*/ 2003254 h 2003253"/>
                <a:gd name="connsiteX4" fmla="*/ 0 w 2003253"/>
                <a:gd name="connsiteY4" fmla="*/ 1001627 h 200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253" h="2003253">
                  <a:moveTo>
                    <a:pt x="0" y="1001627"/>
                  </a:moveTo>
                  <a:cubicBezTo>
                    <a:pt x="0" y="448444"/>
                    <a:pt x="448444" y="0"/>
                    <a:pt x="1001627" y="0"/>
                  </a:cubicBezTo>
                  <a:cubicBezTo>
                    <a:pt x="1554810" y="0"/>
                    <a:pt x="2003254" y="448444"/>
                    <a:pt x="2003254" y="1001627"/>
                  </a:cubicBezTo>
                  <a:cubicBezTo>
                    <a:pt x="2003254" y="1554810"/>
                    <a:pt x="1554810" y="2003254"/>
                    <a:pt x="1001627" y="2003254"/>
                  </a:cubicBezTo>
                  <a:cubicBezTo>
                    <a:pt x="448444" y="2003254"/>
                    <a:pt x="0" y="1554810"/>
                    <a:pt x="0" y="100162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3616" tIns="311150" rIns="403616" bIns="31115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kern="1200" dirty="0" smtClean="0"/>
                <a:t>Aileleri, teknolojiyi olumsuz ve bilinçsiz kullanan bireyler</a:t>
              </a:r>
              <a:endParaRPr lang="tr-TR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891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rgbClr val="FFCC00"/>
                </a:solidFill>
              </a:rPr>
              <a:t>BAĞIMLILIĞIN SONUÇLARI NELERDİR??</a:t>
            </a:r>
            <a:endParaRPr lang="tr-TR" dirty="0">
              <a:solidFill>
                <a:srgbClr val="FFCC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41679" y="2975020"/>
            <a:ext cx="5847008" cy="369623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tr-TR" sz="2900" dirty="0" smtClean="0"/>
              <a:t>Obezite, sırt ve boyun ağrıları, duruş bozuklukları, göz kuruluğu vb. fiziksel rahatsızlıklar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900" dirty="0" smtClean="0"/>
              <a:t>Dikkat eksikliği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900" dirty="0"/>
              <a:t>İnternetteki arkadaşlıkları </a:t>
            </a:r>
            <a:r>
              <a:rPr lang="tr-TR" sz="2900" dirty="0" smtClean="0"/>
              <a:t>fiziksel arkadaşlıklara </a:t>
            </a:r>
            <a:r>
              <a:rPr lang="tr-TR" sz="2900" dirty="0"/>
              <a:t>tercih </a:t>
            </a:r>
            <a:r>
              <a:rPr lang="tr-TR" sz="2900" dirty="0" smtClean="0"/>
              <a:t>etme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900" dirty="0"/>
              <a:t>Sosyal kaygı düzeyinde ve </a:t>
            </a:r>
            <a:r>
              <a:rPr lang="tr-TR" sz="2900" dirty="0" smtClean="0"/>
              <a:t>saldırganlık davranışlarında yükselme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900" dirty="0"/>
              <a:t>Giderek yalnızlaşma ve yüz yüze </a:t>
            </a:r>
            <a:r>
              <a:rPr lang="tr-TR" sz="2900" dirty="0" smtClean="0"/>
              <a:t>ilişki </a:t>
            </a:r>
            <a:r>
              <a:rPr lang="tr-TR" sz="2900" dirty="0"/>
              <a:t>kurmakta güçlük </a:t>
            </a:r>
            <a:r>
              <a:rPr lang="tr-TR" sz="2900" dirty="0" smtClean="0"/>
              <a:t>yaşama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900" dirty="0"/>
              <a:t>Sürekli uykusuz ve yorgun görünmeler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900" dirty="0"/>
              <a:t>Sosyal gelişimde önemli ölçüde gerileme</a:t>
            </a:r>
          </a:p>
          <a:p>
            <a:pPr marL="0" indent="0">
              <a:buNone/>
            </a:pPr>
            <a:endParaRPr lang="tr-TR" dirty="0">
              <a:solidFill>
                <a:srgbClr val="575757"/>
              </a:solidFill>
            </a:endParaRPr>
          </a:p>
          <a:p>
            <a:pPr marL="0" indent="0">
              <a:buNone/>
            </a:pPr>
            <a:endParaRPr lang="tr-TR" dirty="0" smtClean="0">
              <a:solidFill>
                <a:srgbClr val="575757"/>
              </a:solidFill>
            </a:endParaRPr>
          </a:p>
          <a:p>
            <a:pPr marL="0" indent="0">
              <a:buNone/>
            </a:pPr>
            <a:endParaRPr lang="tr-TR" dirty="0">
              <a:solidFill>
                <a:srgbClr val="575757"/>
              </a:solidFill>
            </a:endParaRPr>
          </a:p>
          <a:p>
            <a:pPr marL="0" indent="0">
              <a:buNone/>
            </a:pPr>
            <a:endParaRPr lang="tr-TR" dirty="0" smtClean="0"/>
          </a:p>
        </p:txBody>
      </p:sp>
      <p:sp>
        <p:nvSpPr>
          <p:cNvPr id="7" name="Sağ Ok 6"/>
          <p:cNvSpPr/>
          <p:nvPr/>
        </p:nvSpPr>
        <p:spPr>
          <a:xfrm rot="12916819">
            <a:off x="7792110" y="3845703"/>
            <a:ext cx="4417454" cy="245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428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" y="0"/>
            <a:ext cx="12192000" cy="6883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Teknoloji Bağımlılığı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610" y="897919"/>
            <a:ext cx="8999398" cy="5062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50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">
  <a:themeElements>
    <a:clrScheme name="Sarı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Paralaks</Template>
  <TotalTime>178</TotalTime>
  <Words>359</Words>
  <Application>Microsoft Office PowerPoint</Application>
  <PresentationFormat>Geniş ekran</PresentationFormat>
  <Paragraphs>65</Paragraphs>
  <Slides>14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9" baseType="lpstr">
      <vt:lpstr>Arial</vt:lpstr>
      <vt:lpstr>Calibri</vt:lpstr>
      <vt:lpstr>Corbel</vt:lpstr>
      <vt:lpstr>Wingdings</vt:lpstr>
      <vt:lpstr>Paralaks</vt:lpstr>
      <vt:lpstr>TEKNOLOJİ BAĞIMLILIĞI</vt:lpstr>
      <vt:lpstr>PowerPoint Sunusu</vt:lpstr>
      <vt:lpstr>BAĞIMLILIK NEDİR??</vt:lpstr>
      <vt:lpstr>TEKNOLOJİ BAĞIMLILIĞI NEDİR??</vt:lpstr>
      <vt:lpstr>BELİRTİLERİ NELER OLABİLİR??</vt:lpstr>
      <vt:lpstr>BAĞIMLILIĞIN SEBEPLERİNİ İNCELEYELİM</vt:lpstr>
      <vt:lpstr>KİMLER RİSK ALTINDADIR??</vt:lpstr>
      <vt:lpstr>BAĞIMLILIĞIN SONUÇLARI NELERDİR??</vt:lpstr>
      <vt:lpstr>PowerPoint Sunusu</vt:lpstr>
      <vt:lpstr>NE YAPMALISINIZ??</vt:lpstr>
      <vt:lpstr>NE YAPMALISINIZ??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TEKNOLOJİ BAĞIMLILIĞI</dc:title>
  <dc:creator>user</dc:creator>
  <cp:lastModifiedBy>user</cp:lastModifiedBy>
  <cp:revision>22</cp:revision>
  <dcterms:created xsi:type="dcterms:W3CDTF">2021-03-02T13:35:22Z</dcterms:created>
  <dcterms:modified xsi:type="dcterms:W3CDTF">2021-03-02T16:54:42Z</dcterms:modified>
</cp:coreProperties>
</file>