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74" r:id="rId3"/>
    <p:sldId id="257" r:id="rId4"/>
    <p:sldId id="264" r:id="rId5"/>
    <p:sldId id="265" r:id="rId6"/>
    <p:sldId id="258" r:id="rId7"/>
    <p:sldId id="266" r:id="rId8"/>
    <p:sldId id="273" r:id="rId9"/>
    <p:sldId id="259" r:id="rId10"/>
    <p:sldId id="267" r:id="rId11"/>
    <p:sldId id="268" r:id="rId12"/>
    <p:sldId id="260" r:id="rId13"/>
    <p:sldId id="269" r:id="rId14"/>
    <p:sldId id="261" r:id="rId15"/>
    <p:sldId id="262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1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7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17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09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44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428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7107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08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9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1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5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8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3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3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1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 rot="21448785">
            <a:off x="1587687" y="621088"/>
            <a:ext cx="9949291" cy="2341230"/>
          </a:xfrm>
        </p:spPr>
        <p:txBody>
          <a:bodyPr>
            <a:normAutofit/>
          </a:bodyPr>
          <a:lstStyle/>
          <a:p>
            <a:r>
              <a:rPr lang="tr-TR" sz="8000" dirty="0" smtClean="0">
                <a:solidFill>
                  <a:srgbClr val="800000"/>
                </a:solidFill>
              </a:rPr>
              <a:t>MADDE BAĞIMLILIĞI</a:t>
            </a:r>
            <a:endParaRPr lang="tr-TR" sz="8000" dirty="0">
              <a:solidFill>
                <a:srgbClr val="8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rot="21441697">
            <a:off x="4825975" y="2967474"/>
            <a:ext cx="6766490" cy="965056"/>
          </a:xfrm>
        </p:spPr>
        <p:txBody>
          <a:bodyPr>
            <a:noAutofit/>
          </a:bodyPr>
          <a:lstStyle/>
          <a:p>
            <a:pPr algn="ctr"/>
            <a:r>
              <a:rPr lang="tr-T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BOSTANCIK ANADOLU LİSESİ REHBERLİK SERVİSİ</a:t>
            </a:r>
            <a:endParaRPr lang="tr-T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800000"/>
                </a:solidFill>
              </a:rPr>
              <a:t>BAĞIMLILIK SÜRECİ NASIL BAŞLAR VE İLERLER ??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4247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800000"/>
                </a:solidFill>
              </a:rPr>
              <a:t>NASIL KANDIRIYORLAR ??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575757"/>
                </a:solidFill>
              </a:rPr>
              <a:t>İnsanın sosyal çevresinin genişlemesine yardımcı olur.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dirty="0">
                <a:solidFill>
                  <a:srgbClr val="575757"/>
                </a:solidFill>
              </a:rPr>
              <a:t>Herkes kullanıyor, bir şey olmuyor</a:t>
            </a:r>
            <a:r>
              <a:rPr lang="nn-NO" dirty="0" smtClean="0">
                <a:solidFill>
                  <a:srgbClr val="575757"/>
                </a:solidFill>
              </a:rPr>
              <a:t>.</a:t>
            </a:r>
            <a:endParaRPr lang="tr-TR" dirty="0" smtClean="0">
              <a:solidFill>
                <a:srgbClr val="575757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575757"/>
                </a:solidFill>
              </a:rPr>
              <a:t>Ottur, zararı yoktur. Bağımlılık da yapmaz.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575757"/>
                </a:solidFill>
              </a:rPr>
              <a:t>Bir kere kullanmaktan bir şey çıkmaz.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575757"/>
                </a:solidFill>
              </a:rPr>
              <a:t>Madde kullanımı arkadaşlık </a:t>
            </a:r>
            <a:r>
              <a:rPr lang="tr-TR" dirty="0" smtClean="0">
                <a:solidFill>
                  <a:srgbClr val="575757"/>
                </a:solidFill>
              </a:rPr>
              <a:t>ilişkilerini </a:t>
            </a:r>
            <a:r>
              <a:rPr lang="tr-TR" dirty="0">
                <a:solidFill>
                  <a:srgbClr val="575757"/>
                </a:solidFill>
              </a:rPr>
              <a:t>arttırıyor.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575757"/>
                </a:solidFill>
              </a:rPr>
              <a:t>Kafanı rahatlatır, stresini alır.</a:t>
            </a:r>
            <a:endParaRPr lang="tr-TR" b="1" dirty="0" smtClean="0">
              <a:solidFill>
                <a:srgbClr val="8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tr-TR" dirty="0" smtClean="0">
              <a:solidFill>
                <a:srgbClr val="8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607967" y="3065172"/>
            <a:ext cx="4895056" cy="32969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800000"/>
                </a:solidFill>
              </a:rPr>
              <a:t>SİZ KENDİNİZİ NASIL KANDIRIYORSUNUZ??</a:t>
            </a:r>
          </a:p>
          <a:p>
            <a:r>
              <a:rPr lang="tr-TR" dirty="0">
                <a:solidFill>
                  <a:srgbClr val="575757"/>
                </a:solidFill>
              </a:rPr>
              <a:t>Sorunlarımı çözemedim, madde kullanarak </a:t>
            </a:r>
            <a:r>
              <a:rPr lang="tr-TR" dirty="0" smtClean="0">
                <a:solidFill>
                  <a:srgbClr val="575757"/>
                </a:solidFill>
              </a:rPr>
              <a:t>unuturum yahut </a:t>
            </a:r>
            <a:r>
              <a:rPr lang="tr-TR" dirty="0">
                <a:solidFill>
                  <a:srgbClr val="575757"/>
                </a:solidFill>
              </a:rPr>
              <a:t>çözerim diye düşündüm</a:t>
            </a:r>
            <a:r>
              <a:rPr lang="tr-TR" dirty="0" smtClean="0">
                <a:solidFill>
                  <a:srgbClr val="575757"/>
                </a:solidFill>
              </a:rPr>
              <a:t>.</a:t>
            </a:r>
          </a:p>
          <a:p>
            <a:r>
              <a:rPr lang="tr-TR" dirty="0">
                <a:solidFill>
                  <a:srgbClr val="575757"/>
                </a:solidFill>
              </a:rPr>
              <a:t>Grupça karar aldık, dışında </a:t>
            </a:r>
            <a:r>
              <a:rPr lang="tr-TR" dirty="0" smtClean="0">
                <a:solidFill>
                  <a:srgbClr val="575757"/>
                </a:solidFill>
              </a:rPr>
              <a:t>kalamazdım.</a:t>
            </a:r>
          </a:p>
          <a:p>
            <a:r>
              <a:rPr lang="tr-TR" dirty="0">
                <a:solidFill>
                  <a:srgbClr val="575757"/>
                </a:solidFill>
              </a:rPr>
              <a:t>Merak ettim, denedim.</a:t>
            </a:r>
          </a:p>
          <a:p>
            <a:r>
              <a:rPr lang="tr-TR" dirty="0">
                <a:solidFill>
                  <a:srgbClr val="575757"/>
                </a:solidFill>
              </a:rPr>
              <a:t>Arkadaşlara uydum.</a:t>
            </a:r>
          </a:p>
          <a:p>
            <a:r>
              <a:rPr lang="tr-TR" dirty="0">
                <a:solidFill>
                  <a:srgbClr val="575757"/>
                </a:solidFill>
              </a:rPr>
              <a:t>Sınırlarımı aşmak istiyordum.</a:t>
            </a:r>
          </a:p>
          <a:p>
            <a:r>
              <a:rPr lang="tr-TR" dirty="0">
                <a:solidFill>
                  <a:srgbClr val="575757"/>
                </a:solidFill>
              </a:rPr>
              <a:t>İddialı biri diye tanınıyordum, imajımı korumak istedim.</a:t>
            </a:r>
          </a:p>
          <a:p>
            <a:r>
              <a:rPr lang="tr-TR" dirty="0">
                <a:solidFill>
                  <a:srgbClr val="575757"/>
                </a:solidFill>
              </a:rPr>
              <a:t>Arkadaşlarıma fark atmak istedim</a:t>
            </a:r>
            <a:r>
              <a:rPr lang="tr-TR" dirty="0" smtClean="0">
                <a:solidFill>
                  <a:srgbClr val="575757"/>
                </a:solidFill>
              </a:rPr>
              <a:t>.</a:t>
            </a:r>
          </a:p>
          <a:p>
            <a:r>
              <a:rPr lang="tr-TR" dirty="0">
                <a:solidFill>
                  <a:srgbClr val="575757"/>
                </a:solidFill>
              </a:rPr>
              <a:t>Benim iradem güçlüdür, ben bağımlı olmam.</a:t>
            </a:r>
          </a:p>
          <a:p>
            <a:endParaRPr lang="tr-TR" dirty="0">
              <a:solidFill>
                <a:srgbClr val="575757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575757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649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990000"/>
                </a:solidFill>
              </a:rPr>
              <a:t>GENÇLERİ BEKLEYEN KLİŞELER!!</a:t>
            </a:r>
            <a:r>
              <a:rPr lang="tr-TR" dirty="0" smtClean="0">
                <a:solidFill>
                  <a:srgbClr val="800000"/>
                </a:solidFill>
              </a:rPr>
              <a:t>!</a:t>
            </a:r>
            <a:endParaRPr lang="tr-TR" dirty="0">
              <a:solidFill>
                <a:srgbClr val="80000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484310" y="3284113"/>
            <a:ext cx="10018713" cy="2507087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Sen olmazsan buranın tadı tuzu kaçar.</a:t>
            </a:r>
          </a:p>
          <a:p>
            <a:r>
              <a:rPr lang="tr-TR" dirty="0" smtClean="0"/>
              <a:t>Eğer gidersen bir daha yüzüne bakmam.</a:t>
            </a:r>
          </a:p>
          <a:p>
            <a:r>
              <a:rPr lang="tr-TR" dirty="0" smtClean="0"/>
              <a:t>Ne olur, hatırım için bir kez…Beni kırma.</a:t>
            </a:r>
          </a:p>
          <a:p>
            <a:r>
              <a:rPr lang="tr-TR" dirty="0" smtClean="0"/>
              <a:t>Kesinlikle seni bırakmayız.</a:t>
            </a:r>
          </a:p>
          <a:p>
            <a:r>
              <a:rPr lang="tr-TR" dirty="0" smtClean="0"/>
              <a:t>Hadi süt çocuğu sen de! Ana kuzusu…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748" y="0"/>
            <a:ext cx="4297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61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800000"/>
                </a:solidFill>
              </a:rPr>
              <a:t>MADDE KULLANIMINI RED!!!!</a:t>
            </a:r>
            <a:endParaRPr lang="tr-TR" dirty="0">
              <a:solidFill>
                <a:srgbClr val="8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545464" y="2666999"/>
            <a:ext cx="2820474" cy="124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ORTAMDAN UZAK DURMAK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8744755" y="2082620"/>
            <a:ext cx="2266682" cy="1098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KONUYU DEĞİŞTİRMEK</a:t>
            </a:r>
            <a:endParaRPr lang="tr-TR" dirty="0"/>
          </a:p>
        </p:txBody>
      </p:sp>
      <p:sp>
        <p:nvSpPr>
          <p:cNvPr id="9" name="Oval 8"/>
          <p:cNvSpPr/>
          <p:nvPr/>
        </p:nvSpPr>
        <p:spPr>
          <a:xfrm>
            <a:off x="2878428" y="5177307"/>
            <a:ext cx="2021983" cy="1000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BİLİNÇLİ OLMAK</a:t>
            </a:r>
            <a:endParaRPr lang="tr-TR" dirty="0"/>
          </a:p>
        </p:txBody>
      </p:sp>
      <p:sp>
        <p:nvSpPr>
          <p:cNvPr id="10" name="Oval 9"/>
          <p:cNvSpPr/>
          <p:nvPr/>
        </p:nvSpPr>
        <p:spPr>
          <a:xfrm>
            <a:off x="8744755" y="4752305"/>
            <a:ext cx="2459865" cy="16184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HAYIR DİYEBİLMEK!!</a:t>
            </a:r>
            <a:endParaRPr lang="tr-TR" dirty="0"/>
          </a:p>
        </p:txBody>
      </p:sp>
      <p:sp>
        <p:nvSpPr>
          <p:cNvPr id="13" name="Oval 12"/>
          <p:cNvSpPr/>
          <p:nvPr/>
        </p:nvSpPr>
        <p:spPr>
          <a:xfrm>
            <a:off x="5592651" y="3504130"/>
            <a:ext cx="2459865" cy="124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SOĞUK DAVRANMAK/MESAFE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86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990000"/>
                </a:solidFill>
              </a:rPr>
              <a:t>HAYIR DİYEBİLMEK!!</a:t>
            </a:r>
            <a:endParaRPr lang="tr-TR" dirty="0">
              <a:solidFill>
                <a:srgbClr val="990000"/>
              </a:solidFill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9142547" y="2440731"/>
            <a:ext cx="2873443" cy="1001233"/>
            <a:chOff x="8199144" y="939215"/>
            <a:chExt cx="2511097" cy="828997"/>
          </a:xfrm>
        </p:grpSpPr>
        <p:sp>
          <p:nvSpPr>
            <p:cNvPr id="10" name="Metin kutusu 9"/>
            <p:cNvSpPr txBox="1"/>
            <p:nvPr/>
          </p:nvSpPr>
          <p:spPr>
            <a:xfrm>
              <a:off x="8388393" y="944004"/>
              <a:ext cx="23218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tr-TR" sz="2000" dirty="0">
                  <a:solidFill>
                    <a:srgbClr val="575757"/>
                  </a:solidFill>
                  <a:latin typeface="Calibri" panose="020F0502020204030204"/>
                </a:rPr>
                <a:t>Hayır, teşekkürler,</a:t>
              </a:r>
            </a:p>
            <a:p>
              <a:pPr defTabSz="914400"/>
              <a:r>
                <a:rPr lang="tr-TR" sz="2000" dirty="0">
                  <a:solidFill>
                    <a:srgbClr val="575757"/>
                  </a:solidFill>
                  <a:latin typeface="Calibri" panose="020F0502020204030204"/>
                </a:rPr>
                <a:t>ben eve gitmeliyim.</a:t>
              </a:r>
            </a:p>
          </p:txBody>
        </p:sp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99144" y="939215"/>
              <a:ext cx="202500" cy="36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11292" y="1171962"/>
              <a:ext cx="663750" cy="596250"/>
            </a:xfrm>
            <a:prstGeom prst="rect">
              <a:avLst/>
            </a:prstGeom>
          </p:spPr>
        </p:pic>
      </p:grpSp>
      <p:grpSp>
        <p:nvGrpSpPr>
          <p:cNvPr id="13" name="Grup 12"/>
          <p:cNvGrpSpPr/>
          <p:nvPr/>
        </p:nvGrpSpPr>
        <p:grpSpPr>
          <a:xfrm>
            <a:off x="1174399" y="3795163"/>
            <a:ext cx="3836359" cy="812424"/>
            <a:chOff x="442025" y="2534789"/>
            <a:chExt cx="3836359" cy="812424"/>
          </a:xfrm>
        </p:grpSpPr>
        <p:sp>
          <p:nvSpPr>
            <p:cNvPr id="14" name="Metin kutusu 13"/>
            <p:cNvSpPr txBox="1"/>
            <p:nvPr/>
          </p:nvSpPr>
          <p:spPr>
            <a:xfrm>
              <a:off x="644525" y="2534789"/>
              <a:ext cx="36338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tr-TR" sz="2000" dirty="0">
                  <a:solidFill>
                    <a:srgbClr val="575757"/>
                  </a:solidFill>
                  <a:latin typeface="Calibri" panose="020F0502020204030204"/>
                </a:rPr>
                <a:t>Hayır, ben okula gidiyorum.</a:t>
              </a:r>
            </a:p>
            <a:p>
              <a:pPr defTabSz="914400"/>
              <a:r>
                <a:rPr lang="tr-TR" sz="2000" dirty="0">
                  <a:solidFill>
                    <a:srgbClr val="575757"/>
                  </a:solidFill>
                  <a:latin typeface="Calibri" panose="020F0502020204030204"/>
                </a:rPr>
                <a:t>Bunu riske atmak istemem.</a:t>
              </a:r>
            </a:p>
          </p:txBody>
        </p:sp>
        <p:pic>
          <p:nvPicPr>
            <p:cNvPr id="15" name="Resim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025" y="2570963"/>
              <a:ext cx="202500" cy="360000"/>
            </a:xfrm>
            <a:prstGeom prst="rect">
              <a:avLst/>
            </a:prstGeom>
          </p:spPr>
        </p:pic>
        <p:pic>
          <p:nvPicPr>
            <p:cNvPr id="16" name="Resim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0083" y="2750963"/>
              <a:ext cx="663750" cy="596250"/>
            </a:xfrm>
            <a:prstGeom prst="rect">
              <a:avLst/>
            </a:prstGeom>
          </p:spPr>
        </p:pic>
      </p:grpSp>
      <p:grpSp>
        <p:nvGrpSpPr>
          <p:cNvPr id="17" name="Grup 16"/>
          <p:cNvGrpSpPr/>
          <p:nvPr/>
        </p:nvGrpSpPr>
        <p:grpSpPr>
          <a:xfrm>
            <a:off x="5365360" y="2402343"/>
            <a:ext cx="2708932" cy="830820"/>
            <a:chOff x="4374209" y="2207264"/>
            <a:chExt cx="2708932" cy="830820"/>
          </a:xfrm>
        </p:grpSpPr>
        <p:sp>
          <p:nvSpPr>
            <p:cNvPr id="18" name="Metin kutusu 17"/>
            <p:cNvSpPr txBox="1"/>
            <p:nvPr/>
          </p:nvSpPr>
          <p:spPr>
            <a:xfrm>
              <a:off x="4571971" y="2217020"/>
              <a:ext cx="24496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tr-TR" sz="2000" dirty="0">
                  <a:solidFill>
                    <a:srgbClr val="575757"/>
                  </a:solidFill>
                  <a:latin typeface="Calibri" panose="020F0502020204030204"/>
                </a:rPr>
                <a:t>Hayır, insanda yaptığı</a:t>
              </a:r>
            </a:p>
            <a:p>
              <a:pPr defTabSz="914400"/>
              <a:r>
                <a:rPr lang="tr-TR" sz="2000" dirty="0">
                  <a:solidFill>
                    <a:srgbClr val="575757"/>
                  </a:solidFill>
                  <a:latin typeface="Calibri" panose="020F0502020204030204"/>
                </a:rPr>
                <a:t>etkiyi sevmiyorum.</a:t>
              </a:r>
            </a:p>
          </p:txBody>
        </p:sp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4209" y="2207264"/>
              <a:ext cx="202500" cy="360000"/>
            </a:xfrm>
            <a:prstGeom prst="rect">
              <a:avLst/>
            </a:prstGeom>
          </p:spPr>
        </p:pic>
        <p:pic>
          <p:nvPicPr>
            <p:cNvPr id="20" name="Resi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9391" y="2441834"/>
              <a:ext cx="663750" cy="596250"/>
            </a:xfrm>
            <a:prstGeom prst="rect">
              <a:avLst/>
            </a:prstGeom>
          </p:spPr>
        </p:pic>
      </p:grpSp>
      <p:grpSp>
        <p:nvGrpSpPr>
          <p:cNvPr id="21" name="Grup 20"/>
          <p:cNvGrpSpPr/>
          <p:nvPr/>
        </p:nvGrpSpPr>
        <p:grpSpPr>
          <a:xfrm>
            <a:off x="5312810" y="3949884"/>
            <a:ext cx="3829737" cy="825767"/>
            <a:chOff x="8192514" y="2539263"/>
            <a:chExt cx="3829737" cy="825767"/>
          </a:xfrm>
        </p:grpSpPr>
        <p:sp>
          <p:nvSpPr>
            <p:cNvPr id="22" name="Metin kutusu 21"/>
            <p:cNvSpPr txBox="1"/>
            <p:nvPr/>
          </p:nvSpPr>
          <p:spPr>
            <a:xfrm>
              <a:off x="8388392" y="2539263"/>
              <a:ext cx="36338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tr-TR" sz="2000" dirty="0">
                  <a:solidFill>
                    <a:srgbClr val="575757"/>
                  </a:solidFill>
                  <a:latin typeface="Calibri" panose="020F0502020204030204"/>
                </a:rPr>
                <a:t>Hayır, yapamam. Ben</a:t>
              </a:r>
            </a:p>
            <a:p>
              <a:pPr defTabSz="914400"/>
              <a:r>
                <a:rPr lang="tr-TR" sz="2000" dirty="0">
                  <a:solidFill>
                    <a:srgbClr val="575757"/>
                  </a:solidFill>
                  <a:latin typeface="Calibri" panose="020F0502020204030204"/>
                </a:rPr>
                <a:t>işin kolayına kaçamam.</a:t>
              </a:r>
            </a:p>
          </p:txBody>
        </p:sp>
        <p:pic>
          <p:nvPicPr>
            <p:cNvPr id="23" name="Resim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92514" y="2544459"/>
              <a:ext cx="202500" cy="360000"/>
            </a:xfrm>
            <a:prstGeom prst="rect">
              <a:avLst/>
            </a:prstGeom>
          </p:spPr>
        </p:pic>
        <p:pic>
          <p:nvPicPr>
            <p:cNvPr id="24" name="Resim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94809" y="2768780"/>
              <a:ext cx="663750" cy="596250"/>
            </a:xfrm>
            <a:prstGeom prst="rect">
              <a:avLst/>
            </a:prstGeom>
          </p:spPr>
        </p:pic>
      </p:grpSp>
      <p:grpSp>
        <p:nvGrpSpPr>
          <p:cNvPr id="25" name="Grup 24"/>
          <p:cNvGrpSpPr/>
          <p:nvPr/>
        </p:nvGrpSpPr>
        <p:grpSpPr>
          <a:xfrm>
            <a:off x="1759896" y="5352463"/>
            <a:ext cx="2637598" cy="811802"/>
            <a:chOff x="461963" y="3909988"/>
            <a:chExt cx="2637598" cy="811802"/>
          </a:xfrm>
        </p:grpSpPr>
        <p:sp>
          <p:nvSpPr>
            <p:cNvPr id="26" name="Metin kutusu 25"/>
            <p:cNvSpPr txBox="1"/>
            <p:nvPr/>
          </p:nvSpPr>
          <p:spPr>
            <a:xfrm>
              <a:off x="644525" y="3909988"/>
              <a:ext cx="24426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tr-TR" sz="2000" dirty="0">
                  <a:solidFill>
                    <a:srgbClr val="575757"/>
                  </a:solidFill>
                  <a:latin typeface="Calibri" panose="020F0502020204030204"/>
                </a:rPr>
                <a:t>Hayır dostum, sağ ol.</a:t>
              </a:r>
            </a:p>
            <a:p>
              <a:pPr defTabSz="914400"/>
              <a:r>
                <a:rPr lang="tr-TR" sz="2000" dirty="0">
                  <a:solidFill>
                    <a:srgbClr val="575757"/>
                  </a:solidFill>
                  <a:latin typeface="Calibri" panose="020F0502020204030204"/>
                </a:rPr>
                <a:t>Ben böyle iyiyim.</a:t>
              </a:r>
            </a:p>
          </p:txBody>
        </p:sp>
        <p:pic>
          <p:nvPicPr>
            <p:cNvPr id="27" name="Resim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963" y="3960168"/>
              <a:ext cx="202500" cy="360000"/>
            </a:xfrm>
            <a:prstGeom prst="rect">
              <a:avLst/>
            </a:prstGeom>
          </p:spPr>
        </p:pic>
        <p:pic>
          <p:nvPicPr>
            <p:cNvPr id="28" name="Resim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5811" y="4125540"/>
              <a:ext cx="663750" cy="596250"/>
            </a:xfrm>
            <a:prstGeom prst="rect">
              <a:avLst/>
            </a:prstGeom>
          </p:spPr>
        </p:pic>
      </p:grpSp>
      <p:grpSp>
        <p:nvGrpSpPr>
          <p:cNvPr id="29" name="Grup 28"/>
          <p:cNvGrpSpPr/>
          <p:nvPr/>
        </p:nvGrpSpPr>
        <p:grpSpPr>
          <a:xfrm>
            <a:off x="5370182" y="5511607"/>
            <a:ext cx="3836359" cy="1113230"/>
            <a:chOff x="4369471" y="3683628"/>
            <a:chExt cx="3836359" cy="1113230"/>
          </a:xfrm>
        </p:grpSpPr>
        <p:sp>
          <p:nvSpPr>
            <p:cNvPr id="30" name="Metin kutusu 29"/>
            <p:cNvSpPr txBox="1"/>
            <p:nvPr/>
          </p:nvSpPr>
          <p:spPr>
            <a:xfrm>
              <a:off x="4571971" y="3683628"/>
              <a:ext cx="36338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tr-TR" sz="2000" dirty="0">
                  <a:solidFill>
                    <a:srgbClr val="575757"/>
                  </a:solidFill>
                  <a:latin typeface="Calibri" panose="020F0502020204030204"/>
                </a:rPr>
                <a:t>Hayır, eğer annem babam</a:t>
              </a:r>
            </a:p>
            <a:p>
              <a:pPr defTabSz="914400"/>
              <a:r>
                <a:rPr lang="tr-TR" sz="2000" dirty="0">
                  <a:solidFill>
                    <a:srgbClr val="575757"/>
                  </a:solidFill>
                  <a:latin typeface="Calibri" panose="020F0502020204030204"/>
                </a:rPr>
                <a:t>beni bu durumda görse</a:t>
              </a:r>
            </a:p>
            <a:p>
              <a:pPr defTabSz="914400"/>
              <a:r>
                <a:rPr lang="tr-TR" sz="2000" dirty="0">
                  <a:solidFill>
                    <a:srgbClr val="575757"/>
                  </a:solidFill>
                  <a:latin typeface="Calibri" panose="020F0502020204030204"/>
                </a:rPr>
                <a:t>gerçekten çok üzülürdü</a:t>
              </a:r>
              <a:r>
                <a:rPr lang="tr-TR" sz="2000" b="1" dirty="0">
                  <a:solidFill>
                    <a:srgbClr val="575757"/>
                  </a:solidFill>
                  <a:latin typeface="Calibri" panose="020F0502020204030204"/>
                </a:rPr>
                <a:t>.</a:t>
              </a:r>
            </a:p>
          </p:txBody>
        </p:sp>
        <p:pic>
          <p:nvPicPr>
            <p:cNvPr id="31" name="Resim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9471" y="3690823"/>
              <a:ext cx="202500" cy="360000"/>
            </a:xfrm>
            <a:prstGeom prst="rect">
              <a:avLst/>
            </a:prstGeom>
          </p:spPr>
        </p:pic>
        <p:pic>
          <p:nvPicPr>
            <p:cNvPr id="32" name="Resim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2974" y="4200608"/>
              <a:ext cx="663750" cy="596250"/>
            </a:xfrm>
            <a:prstGeom prst="rect">
              <a:avLst/>
            </a:prstGeom>
          </p:spPr>
        </p:pic>
      </p:grpSp>
      <p:grpSp>
        <p:nvGrpSpPr>
          <p:cNvPr id="33" name="Grup 32"/>
          <p:cNvGrpSpPr/>
          <p:nvPr/>
        </p:nvGrpSpPr>
        <p:grpSpPr>
          <a:xfrm>
            <a:off x="9206541" y="4064643"/>
            <a:ext cx="3403074" cy="596250"/>
            <a:chOff x="8205830" y="4046482"/>
            <a:chExt cx="3403074" cy="596250"/>
          </a:xfrm>
        </p:grpSpPr>
        <p:sp>
          <p:nvSpPr>
            <p:cNvPr id="34" name="Metin kutusu 33"/>
            <p:cNvSpPr txBox="1"/>
            <p:nvPr/>
          </p:nvSpPr>
          <p:spPr>
            <a:xfrm>
              <a:off x="8388392" y="4116275"/>
              <a:ext cx="3220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tr-TR" sz="2000" dirty="0">
                  <a:solidFill>
                    <a:srgbClr val="575757"/>
                  </a:solidFill>
                  <a:latin typeface="Calibri" panose="020F0502020204030204"/>
                </a:rPr>
                <a:t>Hayır, teşekkür ederim.</a:t>
              </a:r>
            </a:p>
          </p:txBody>
        </p:sp>
        <p:pic>
          <p:nvPicPr>
            <p:cNvPr id="35" name="Resim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05830" y="4129881"/>
              <a:ext cx="202500" cy="360000"/>
            </a:xfrm>
            <a:prstGeom prst="rect">
              <a:avLst/>
            </a:prstGeom>
          </p:spPr>
        </p:pic>
        <p:pic>
          <p:nvPicPr>
            <p:cNvPr id="36" name="Resim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94201" y="4046482"/>
              <a:ext cx="663750" cy="596250"/>
            </a:xfrm>
            <a:prstGeom prst="rect">
              <a:avLst/>
            </a:prstGeom>
          </p:spPr>
        </p:pic>
      </p:grpSp>
      <p:grpSp>
        <p:nvGrpSpPr>
          <p:cNvPr id="37" name="Grup 36"/>
          <p:cNvGrpSpPr/>
          <p:nvPr/>
        </p:nvGrpSpPr>
        <p:grpSpPr>
          <a:xfrm>
            <a:off x="9302893" y="5423985"/>
            <a:ext cx="3836359" cy="596250"/>
            <a:chOff x="6460243" y="5494527"/>
            <a:chExt cx="3836359" cy="596250"/>
          </a:xfrm>
        </p:grpSpPr>
        <p:sp>
          <p:nvSpPr>
            <p:cNvPr id="38" name="Metin kutusu 37"/>
            <p:cNvSpPr txBox="1"/>
            <p:nvPr/>
          </p:nvSpPr>
          <p:spPr>
            <a:xfrm>
              <a:off x="6662743" y="5540855"/>
              <a:ext cx="3633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tr-TR" sz="2000" dirty="0">
                  <a:solidFill>
                    <a:srgbClr val="575757"/>
                  </a:solidFill>
                  <a:latin typeface="Calibri" panose="020F0502020204030204"/>
                </a:rPr>
                <a:t>Hayır, bana göre değil.</a:t>
              </a:r>
            </a:p>
          </p:txBody>
        </p:sp>
        <p:pic>
          <p:nvPicPr>
            <p:cNvPr id="39" name="Resim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0243" y="5543761"/>
              <a:ext cx="202500" cy="360000"/>
            </a:xfrm>
            <a:prstGeom prst="rect">
              <a:avLst/>
            </a:prstGeom>
          </p:spPr>
        </p:pic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2042" y="5494527"/>
              <a:ext cx="663750" cy="596250"/>
            </a:xfrm>
            <a:prstGeom prst="rect">
              <a:avLst/>
            </a:prstGeom>
          </p:spPr>
        </p:pic>
      </p:grpSp>
      <p:grpSp>
        <p:nvGrpSpPr>
          <p:cNvPr id="42" name="Grup 41"/>
          <p:cNvGrpSpPr/>
          <p:nvPr/>
        </p:nvGrpSpPr>
        <p:grpSpPr>
          <a:xfrm>
            <a:off x="1538355" y="2494607"/>
            <a:ext cx="2618619" cy="810679"/>
            <a:chOff x="442025" y="937947"/>
            <a:chExt cx="2618619" cy="810679"/>
          </a:xfrm>
        </p:grpSpPr>
        <p:sp>
          <p:nvSpPr>
            <p:cNvPr id="43" name="Metin kutusu 42"/>
            <p:cNvSpPr txBox="1"/>
            <p:nvPr/>
          </p:nvSpPr>
          <p:spPr>
            <a:xfrm>
              <a:off x="644526" y="946125"/>
              <a:ext cx="23218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tr-TR" sz="2000" dirty="0">
                  <a:solidFill>
                    <a:srgbClr val="575757"/>
                  </a:solidFill>
                  <a:latin typeface="Calibri" panose="020F0502020204030204"/>
                </a:rPr>
                <a:t>Hayır, sağlıklı kalmak </a:t>
              </a:r>
            </a:p>
            <a:p>
              <a:pPr defTabSz="914400"/>
              <a:r>
                <a:rPr lang="tr-TR" sz="2000" dirty="0">
                  <a:solidFill>
                    <a:srgbClr val="575757"/>
                  </a:solidFill>
                  <a:latin typeface="Calibri" panose="020F0502020204030204"/>
                </a:rPr>
                <a:t>için çabalıyorum.</a:t>
              </a:r>
            </a:p>
          </p:txBody>
        </p:sp>
        <p:pic>
          <p:nvPicPr>
            <p:cNvPr id="44" name="Resim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025" y="937947"/>
              <a:ext cx="202500" cy="360000"/>
            </a:xfrm>
            <a:prstGeom prst="rect">
              <a:avLst/>
            </a:prstGeom>
          </p:spPr>
        </p:pic>
        <p:pic>
          <p:nvPicPr>
            <p:cNvPr id="45" name="Resim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6894" y="1152376"/>
              <a:ext cx="663750" cy="596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85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990000"/>
                </a:solidFill>
              </a:rPr>
              <a:t>OKULDAKİ SÜREÇ NASIL OLUR??</a:t>
            </a:r>
            <a:endParaRPr lang="tr-TR" dirty="0">
              <a:solidFill>
                <a:srgbClr val="99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>
                <a:solidFill>
                  <a:srgbClr val="575757"/>
                </a:solidFill>
              </a:rPr>
              <a:t>Tütün ve tütün mamullerini </a:t>
            </a:r>
            <a:r>
              <a:rPr lang="tr-TR" dirty="0" smtClean="0">
                <a:solidFill>
                  <a:srgbClr val="575757"/>
                </a:solidFill>
              </a:rPr>
              <a:t>bulunduran veya </a:t>
            </a:r>
            <a:r>
              <a:rPr lang="tr-TR" dirty="0">
                <a:solidFill>
                  <a:srgbClr val="575757"/>
                </a:solidFill>
              </a:rPr>
              <a:t>içen öğrencilere kınama,</a:t>
            </a:r>
          </a:p>
          <a:p>
            <a:r>
              <a:rPr lang="tr-TR" dirty="0">
                <a:solidFill>
                  <a:srgbClr val="575757"/>
                </a:solidFill>
              </a:rPr>
              <a:t>Sarhoşluk veren zararlı maddeleri </a:t>
            </a:r>
            <a:r>
              <a:rPr lang="tr-TR" dirty="0" smtClean="0">
                <a:solidFill>
                  <a:srgbClr val="575757"/>
                </a:solidFill>
              </a:rPr>
              <a:t>bulunduran veya </a:t>
            </a:r>
            <a:r>
              <a:rPr lang="tr-TR" dirty="0">
                <a:solidFill>
                  <a:srgbClr val="575757"/>
                </a:solidFill>
              </a:rPr>
              <a:t>kullanan öğrencilere okuldan </a:t>
            </a:r>
          </a:p>
          <a:p>
            <a:r>
              <a:rPr lang="tr-TR" dirty="0">
                <a:solidFill>
                  <a:srgbClr val="575757"/>
                </a:solidFill>
              </a:rPr>
              <a:t>kısa süreli uzaklaştırma,</a:t>
            </a:r>
          </a:p>
          <a:p>
            <a:r>
              <a:rPr lang="tr-TR" dirty="0">
                <a:solidFill>
                  <a:srgbClr val="575757"/>
                </a:solidFill>
              </a:rPr>
              <a:t>Bağımlılık yapan zararlı maddeleri </a:t>
            </a:r>
            <a:r>
              <a:rPr lang="tr-TR" dirty="0" smtClean="0">
                <a:solidFill>
                  <a:srgbClr val="575757"/>
                </a:solidFill>
              </a:rPr>
              <a:t>bulunduran veya </a:t>
            </a:r>
            <a:r>
              <a:rPr lang="tr-TR" dirty="0">
                <a:solidFill>
                  <a:srgbClr val="575757"/>
                </a:solidFill>
              </a:rPr>
              <a:t>kullanan öğrencilere okul değiştirme,</a:t>
            </a:r>
          </a:p>
          <a:p>
            <a:r>
              <a:rPr lang="tr-TR" dirty="0">
                <a:solidFill>
                  <a:srgbClr val="575757"/>
                </a:solidFill>
              </a:rPr>
              <a:t>Bağımlılık yapan zararlı maddelerin </a:t>
            </a:r>
            <a:r>
              <a:rPr lang="tr-TR" dirty="0" smtClean="0">
                <a:solidFill>
                  <a:srgbClr val="575757"/>
                </a:solidFill>
              </a:rPr>
              <a:t>ticaretini yapan </a:t>
            </a:r>
            <a:r>
              <a:rPr lang="tr-TR" dirty="0">
                <a:solidFill>
                  <a:srgbClr val="575757"/>
                </a:solidFill>
              </a:rPr>
              <a:t>öğrencilere örgün eğitim </a:t>
            </a:r>
            <a:r>
              <a:rPr lang="tr-TR" dirty="0" smtClean="0">
                <a:solidFill>
                  <a:srgbClr val="575757"/>
                </a:solidFill>
              </a:rPr>
              <a:t>dışına çıkarma </a:t>
            </a:r>
            <a:r>
              <a:rPr lang="tr-TR" dirty="0">
                <a:solidFill>
                  <a:srgbClr val="575757"/>
                </a:solidFill>
              </a:rPr>
              <a:t>cezaları verilir.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83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990000"/>
                </a:solidFill>
              </a:rPr>
              <a:t> KANUN SÜRECİ NASIL OLUR??</a:t>
            </a:r>
            <a:endParaRPr lang="tr-TR" dirty="0">
              <a:solidFill>
                <a:srgbClr val="99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0" y="2987899"/>
            <a:ext cx="10018713" cy="3361386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rgbClr val="575757"/>
                </a:solidFill>
              </a:rPr>
              <a:t>Uyuşturucu veya uyarıcı </a:t>
            </a:r>
            <a:r>
              <a:rPr lang="tr-TR" sz="2000" dirty="0" smtClean="0">
                <a:solidFill>
                  <a:srgbClr val="575757"/>
                </a:solidFill>
              </a:rPr>
              <a:t>maddeleri ruhsatsız </a:t>
            </a:r>
            <a:r>
              <a:rPr lang="tr-TR" sz="2000" dirty="0">
                <a:solidFill>
                  <a:srgbClr val="575757"/>
                </a:solidFill>
              </a:rPr>
              <a:t>veya ruhsata aykırı olarak </a:t>
            </a:r>
            <a:r>
              <a:rPr lang="tr-TR" sz="2000" dirty="0" smtClean="0">
                <a:solidFill>
                  <a:srgbClr val="575757"/>
                </a:solidFill>
              </a:rPr>
              <a:t>imal, ithal </a:t>
            </a:r>
            <a:r>
              <a:rPr lang="tr-TR" sz="2000" dirty="0">
                <a:solidFill>
                  <a:srgbClr val="575757"/>
                </a:solidFill>
              </a:rPr>
              <a:t>veya ihraç eden kişi, yirmi </a:t>
            </a:r>
            <a:r>
              <a:rPr lang="tr-TR" sz="2000" dirty="0" smtClean="0">
                <a:solidFill>
                  <a:srgbClr val="575757"/>
                </a:solidFill>
              </a:rPr>
              <a:t>yıldan otuz </a:t>
            </a:r>
            <a:r>
              <a:rPr lang="tr-TR" sz="2000" dirty="0">
                <a:solidFill>
                  <a:srgbClr val="575757"/>
                </a:solidFill>
              </a:rPr>
              <a:t>yıla kadar hapis ile cezalandırılır</a:t>
            </a:r>
            <a:r>
              <a:rPr lang="tr-TR" sz="2000" dirty="0" smtClean="0">
                <a:solidFill>
                  <a:srgbClr val="575757"/>
                </a:solidFill>
              </a:rPr>
              <a:t>.</a:t>
            </a:r>
          </a:p>
          <a:p>
            <a:r>
              <a:rPr lang="tr-TR" sz="2000" dirty="0">
                <a:solidFill>
                  <a:srgbClr val="575757"/>
                </a:solidFill>
              </a:rPr>
              <a:t>Uyuşturucu veya uyarıcı maddeleri </a:t>
            </a:r>
            <a:r>
              <a:rPr lang="tr-TR" sz="2000" dirty="0" smtClean="0">
                <a:solidFill>
                  <a:srgbClr val="575757"/>
                </a:solidFill>
              </a:rPr>
              <a:t>satan, satışa </a:t>
            </a:r>
            <a:r>
              <a:rPr lang="tr-TR" sz="2000" dirty="0">
                <a:solidFill>
                  <a:srgbClr val="575757"/>
                </a:solidFill>
              </a:rPr>
              <a:t>arz eden, başkalarına veren, sevk </a:t>
            </a:r>
            <a:r>
              <a:rPr lang="tr-TR" sz="2000" dirty="0" smtClean="0">
                <a:solidFill>
                  <a:srgbClr val="575757"/>
                </a:solidFill>
              </a:rPr>
              <a:t>eden, nakleden</a:t>
            </a:r>
            <a:r>
              <a:rPr lang="tr-TR" sz="2000" dirty="0">
                <a:solidFill>
                  <a:srgbClr val="575757"/>
                </a:solidFill>
              </a:rPr>
              <a:t>, depolayan, satın alan, kabul </a:t>
            </a:r>
            <a:r>
              <a:rPr lang="tr-TR" sz="2000" dirty="0" smtClean="0">
                <a:solidFill>
                  <a:srgbClr val="575757"/>
                </a:solidFill>
              </a:rPr>
              <a:t>eden, bulunduran </a:t>
            </a:r>
            <a:r>
              <a:rPr lang="tr-TR" sz="2000" dirty="0">
                <a:solidFill>
                  <a:srgbClr val="575757"/>
                </a:solidFill>
              </a:rPr>
              <a:t>kişi, on yıldan az olmamak </a:t>
            </a:r>
            <a:r>
              <a:rPr lang="tr-TR" sz="2000" dirty="0" smtClean="0">
                <a:solidFill>
                  <a:srgbClr val="575757"/>
                </a:solidFill>
              </a:rPr>
              <a:t>üzere hapis </a:t>
            </a:r>
            <a:r>
              <a:rPr lang="tr-TR" sz="2000" dirty="0">
                <a:solidFill>
                  <a:srgbClr val="575757"/>
                </a:solidFill>
              </a:rPr>
              <a:t>ile cezalandırılır. </a:t>
            </a:r>
            <a:endParaRPr lang="tr-TR" sz="2000" dirty="0" smtClean="0">
              <a:solidFill>
                <a:srgbClr val="575757"/>
              </a:solidFill>
            </a:endParaRPr>
          </a:p>
          <a:p>
            <a:r>
              <a:rPr lang="tr-TR" sz="2000" dirty="0">
                <a:solidFill>
                  <a:srgbClr val="575757"/>
                </a:solidFill>
              </a:rPr>
              <a:t>Kullanmak için uyuşturucu veya uyarıcı </a:t>
            </a:r>
            <a:r>
              <a:rPr lang="tr-TR" sz="2000" dirty="0" smtClean="0">
                <a:solidFill>
                  <a:srgbClr val="575757"/>
                </a:solidFill>
              </a:rPr>
              <a:t>madde satın </a:t>
            </a:r>
            <a:r>
              <a:rPr lang="tr-TR" sz="2000" dirty="0">
                <a:solidFill>
                  <a:srgbClr val="575757"/>
                </a:solidFill>
              </a:rPr>
              <a:t>alan, kabul eden veya bulunduran ya </a:t>
            </a:r>
            <a:r>
              <a:rPr lang="tr-TR" sz="2000" dirty="0" smtClean="0">
                <a:solidFill>
                  <a:srgbClr val="575757"/>
                </a:solidFill>
              </a:rPr>
              <a:t>da uyuşturucu </a:t>
            </a:r>
            <a:r>
              <a:rPr lang="tr-TR" sz="2000" dirty="0">
                <a:solidFill>
                  <a:srgbClr val="575757"/>
                </a:solidFill>
              </a:rPr>
              <a:t>veya uyarıcı madde kullanan </a:t>
            </a:r>
            <a:r>
              <a:rPr lang="tr-TR" sz="2000" dirty="0" smtClean="0">
                <a:solidFill>
                  <a:srgbClr val="575757"/>
                </a:solidFill>
              </a:rPr>
              <a:t>kişi, iki </a:t>
            </a:r>
            <a:r>
              <a:rPr lang="tr-TR" sz="2000" dirty="0">
                <a:solidFill>
                  <a:srgbClr val="575757"/>
                </a:solidFill>
              </a:rPr>
              <a:t>yıldan beş yıla kadar hapis </a:t>
            </a:r>
            <a:r>
              <a:rPr lang="tr-TR" sz="2000" dirty="0" smtClean="0">
                <a:solidFill>
                  <a:srgbClr val="575757"/>
                </a:solidFill>
              </a:rPr>
              <a:t>cezası ile </a:t>
            </a:r>
            <a:r>
              <a:rPr lang="tr-TR" sz="2000" dirty="0">
                <a:solidFill>
                  <a:srgbClr val="575757"/>
                </a:solidFill>
              </a:rPr>
              <a:t>cezalandırılır.</a:t>
            </a:r>
          </a:p>
          <a:p>
            <a:endParaRPr lang="tr-TR" dirty="0">
              <a:solidFill>
                <a:srgbClr val="575757"/>
              </a:solidFill>
            </a:endParaRPr>
          </a:p>
          <a:p>
            <a:endParaRPr lang="tr-TR" dirty="0">
              <a:solidFill>
                <a:srgbClr val="575757"/>
              </a:solidFill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747" y="5009882"/>
            <a:ext cx="2081253" cy="188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12969025" cy="69545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BİZİ DİNLEDİĞİNİZ İÇİN TEŞEKKÜR EDERİZZZZ </a:t>
            </a:r>
            <a:r>
              <a:rPr lang="tr-TR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tr-TR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40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 smtClean="0"/>
              <a:t>ÖNCELİKLE KENDİN İÇİN</a:t>
            </a:r>
          </a:p>
          <a:p>
            <a:pPr algn="ctr"/>
            <a:endParaRPr lang="tr-TR" sz="7200" b="1" dirty="0"/>
          </a:p>
          <a:p>
            <a:pPr algn="ctr"/>
            <a:endParaRPr lang="tr-TR" sz="7200" b="1" dirty="0" smtClean="0"/>
          </a:p>
          <a:p>
            <a:pPr algn="ctr"/>
            <a:endParaRPr lang="tr-TR" sz="7200" b="1" dirty="0"/>
          </a:p>
          <a:p>
            <a:pPr algn="ctr"/>
            <a:r>
              <a:rPr lang="tr-TR" sz="7200" b="1" dirty="0" smtClean="0"/>
              <a:t>  MADDEDEN UZAK DUR!!!!</a:t>
            </a:r>
          </a:p>
          <a:p>
            <a:pPr algn="ctr"/>
            <a:endParaRPr lang="tr-TR" sz="2000" dirty="0"/>
          </a:p>
          <a:p>
            <a:pPr algn="ctr"/>
            <a:endParaRPr lang="tr-TR" sz="20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542" y="1403799"/>
            <a:ext cx="4172754" cy="335333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103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800000"/>
                </a:solidFill>
              </a:rPr>
              <a:t>BAĞIMLILIK NEDİR??</a:t>
            </a:r>
            <a:endParaRPr lang="tr-TR" dirty="0">
              <a:solidFill>
                <a:srgbClr val="8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0" y="2318197"/>
            <a:ext cx="10018713" cy="347300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BAĞIMLILIK: </a:t>
            </a:r>
            <a:r>
              <a:rPr lang="tr-TR" dirty="0"/>
              <a:t>İnsanın, hayatını sürdürmek için kullanmaya ihtiyacı olmadığı halde kullanmak zorunda kaldığı maddelerle olan ilişkisine bağımlılık </a:t>
            </a:r>
            <a:r>
              <a:rPr lang="tr-TR" dirty="0" smtClean="0"/>
              <a:t>denir.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Vücudun bir ya da birden çok işlevini </a:t>
            </a:r>
            <a:r>
              <a:rPr lang="tr-TR" dirty="0" smtClean="0"/>
              <a:t>olumsuz yönde </a:t>
            </a:r>
            <a:r>
              <a:rPr lang="tr-TR" dirty="0"/>
              <a:t>etkileyen maddelerin </a:t>
            </a:r>
            <a:r>
              <a:rPr lang="tr-TR" dirty="0" smtClean="0"/>
              <a:t>bundan zarar görüldüğünün bilincinde olunduğu halde maddelerin bırakılamamasına verilen addır.</a:t>
            </a:r>
          </a:p>
          <a:p>
            <a:pPr marL="0" indent="0">
              <a:buNone/>
            </a:pPr>
            <a:endParaRPr lang="tr-TR" dirty="0">
              <a:solidFill>
                <a:srgbClr val="575757"/>
              </a:solidFill>
            </a:endParaRP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5060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800000"/>
                </a:solidFill>
              </a:rPr>
              <a:t>BAĞIMLILIK TÜRLERİ NELERDİR??</a:t>
            </a:r>
            <a:endParaRPr lang="tr-TR" dirty="0">
              <a:solidFill>
                <a:srgbClr val="8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352801"/>
          </a:xfrm>
        </p:spPr>
        <p:txBody>
          <a:bodyPr/>
          <a:lstStyle/>
          <a:p>
            <a:r>
              <a:rPr lang="tr-TR" dirty="0" smtClean="0">
                <a:solidFill>
                  <a:srgbClr val="800000"/>
                </a:solidFill>
              </a:rPr>
              <a:t>Fiziksel Bağımlılık ;</a:t>
            </a:r>
            <a:r>
              <a:rPr lang="tr-TR" dirty="0" smtClean="0"/>
              <a:t>kullanılan </a:t>
            </a:r>
            <a:r>
              <a:rPr lang="tr-TR" dirty="0"/>
              <a:t>maddeye karşı bir adaptasyon gelişmesine bağlı olarak maddenin varlığına karşı duyulan fizyolojik bir istektir</a:t>
            </a:r>
            <a:r>
              <a:rPr lang="tr-TR" dirty="0" smtClean="0"/>
              <a:t>.</a:t>
            </a:r>
          </a:p>
          <a:p>
            <a:r>
              <a:rPr lang="tr-TR" dirty="0" smtClean="0">
                <a:solidFill>
                  <a:srgbClr val="800000"/>
                </a:solidFill>
              </a:rPr>
              <a:t>Ruhsal Bağımlılık ;</a:t>
            </a:r>
            <a:r>
              <a:rPr lang="tr-TR" dirty="0" smtClean="0"/>
              <a:t> </a:t>
            </a:r>
            <a:r>
              <a:rPr lang="tr-TR" dirty="0"/>
              <a:t>kişinin duygusal ya da kişilik yapısı gereği, gereksinimlerini giderme amacı ile o maddeye düşkünlüğüdür.</a:t>
            </a:r>
            <a:endParaRPr lang="tr-TR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800000"/>
                </a:solidFill>
              </a:rPr>
              <a:t>BAĞIMLILIK TANISI İÇİN MADDELER</a:t>
            </a:r>
            <a:endParaRPr lang="tr-TR" dirty="0">
              <a:solidFill>
                <a:srgbClr val="8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1" y="2438399"/>
            <a:ext cx="10018712" cy="39366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800000"/>
                </a:solidFill>
              </a:rPr>
              <a:t>Son 12 ay içerisinde aşağıdaki belirtilerden en az üçünü gösteren kişi bağımlıdır:</a:t>
            </a:r>
          </a:p>
          <a:p>
            <a:r>
              <a:rPr lang="tr-TR" dirty="0">
                <a:solidFill>
                  <a:srgbClr val="575757"/>
                </a:solidFill>
              </a:rPr>
              <a:t>Aynı etkiyi sağlamak amacıyla kullanılan madde miktarını sürekli arttırmak.</a:t>
            </a:r>
          </a:p>
          <a:p>
            <a:r>
              <a:rPr lang="tr-TR" dirty="0">
                <a:solidFill>
                  <a:srgbClr val="575757"/>
                </a:solidFill>
              </a:rPr>
              <a:t>Madde kullanmayı bıraktığında veya azalttığında fiziksel ve ruhsal yoksunluk belirtileri yaşamak.</a:t>
            </a:r>
          </a:p>
          <a:p>
            <a:r>
              <a:rPr lang="tr-TR" dirty="0">
                <a:solidFill>
                  <a:srgbClr val="575757"/>
                </a:solidFill>
              </a:rPr>
              <a:t>Düşünülenden daha fazla madde kullanmak.</a:t>
            </a:r>
          </a:p>
          <a:p>
            <a:r>
              <a:rPr lang="tr-TR" dirty="0">
                <a:solidFill>
                  <a:srgbClr val="575757"/>
                </a:solidFill>
              </a:rPr>
              <a:t>Madde kullanımını denetlemek ya da bırakmak için gösterilen </a:t>
            </a:r>
            <a:r>
              <a:rPr lang="tr-TR" dirty="0" smtClean="0">
                <a:solidFill>
                  <a:srgbClr val="575757"/>
                </a:solidFill>
              </a:rPr>
              <a:t>çabanın sürekli </a:t>
            </a:r>
            <a:r>
              <a:rPr lang="tr-TR" dirty="0">
                <a:solidFill>
                  <a:srgbClr val="575757"/>
                </a:solidFill>
              </a:rPr>
              <a:t>boşa çıkması</a:t>
            </a:r>
            <a:r>
              <a:rPr lang="tr-TR" dirty="0" smtClean="0">
                <a:solidFill>
                  <a:srgbClr val="575757"/>
                </a:solidFill>
              </a:rPr>
              <a:t>.</a:t>
            </a:r>
          </a:p>
          <a:p>
            <a:r>
              <a:rPr lang="tr-TR" dirty="0">
                <a:solidFill>
                  <a:srgbClr val="575757"/>
                </a:solidFill>
              </a:rPr>
              <a:t>Maddeyi sağlamak, kullanmak veya bırakmak için çok fazla zaman harcamak.</a:t>
            </a:r>
          </a:p>
          <a:p>
            <a:r>
              <a:rPr lang="tr-TR" dirty="0">
                <a:solidFill>
                  <a:srgbClr val="575757"/>
                </a:solidFill>
              </a:rPr>
              <a:t>Sosyal, mesleki ve kişisel etkinliklerini madde kullanmak sebebiyle azaltmak veya tamamen terk etmek.</a:t>
            </a:r>
          </a:p>
          <a:p>
            <a:r>
              <a:rPr lang="tr-TR" dirty="0">
                <a:solidFill>
                  <a:srgbClr val="575757"/>
                </a:solidFill>
              </a:rPr>
              <a:t>Fiziksel veya ruhsal sorunlara yol açmasına rağmen madde kullanmayı sürdürmek.</a:t>
            </a:r>
          </a:p>
          <a:p>
            <a:pPr marL="0" indent="0">
              <a:buNone/>
            </a:pPr>
            <a:endParaRPr lang="tr-TR" dirty="0">
              <a:solidFill>
                <a:srgbClr val="575757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00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800000"/>
                </a:solidFill>
              </a:rPr>
              <a:t>BAĞIMLILIK YAPAN MADDELER NELERDİR??</a:t>
            </a:r>
            <a:endParaRPr lang="tr-TR" dirty="0">
              <a:solidFill>
                <a:srgbClr val="8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352801"/>
          </a:xfrm>
        </p:spPr>
        <p:txBody>
          <a:bodyPr/>
          <a:lstStyle/>
          <a:p>
            <a:r>
              <a:rPr lang="tr-TR" dirty="0" smtClean="0"/>
              <a:t>Çeşitli uyuşturucular</a:t>
            </a:r>
          </a:p>
          <a:p>
            <a:r>
              <a:rPr lang="tr-TR" dirty="0"/>
              <a:t>Uyarıcı ve hayal gördüren </a:t>
            </a:r>
            <a:r>
              <a:rPr lang="tr-TR" dirty="0" smtClean="0"/>
              <a:t>maddele</a:t>
            </a:r>
            <a:r>
              <a:rPr lang="tr-TR" dirty="0" smtClean="0">
                <a:solidFill>
                  <a:srgbClr val="575757"/>
                </a:solidFill>
              </a:rPr>
              <a:t>r</a:t>
            </a:r>
            <a:endParaRPr lang="tr-TR" dirty="0" smtClean="0"/>
          </a:p>
          <a:p>
            <a:r>
              <a:rPr lang="tr-TR" dirty="0" smtClean="0"/>
              <a:t>Sigara ve alkollü içecekler</a:t>
            </a:r>
          </a:p>
          <a:p>
            <a:r>
              <a:rPr lang="tr-TR" dirty="0"/>
              <a:t>Reçeteyle alınması gerektiği </a:t>
            </a:r>
            <a:r>
              <a:rPr lang="tr-TR" dirty="0" smtClean="0"/>
              <a:t>hâlde doktor </a:t>
            </a:r>
            <a:r>
              <a:rPr lang="tr-TR" dirty="0"/>
              <a:t>kontrolü dışında kullanılan ilaçlar </a:t>
            </a:r>
            <a:endParaRPr lang="tr-TR" dirty="0" smtClean="0"/>
          </a:p>
          <a:p>
            <a:r>
              <a:rPr lang="tr-TR" dirty="0"/>
              <a:t>Bazı yapıştırıcılar, tiner </a:t>
            </a:r>
            <a:r>
              <a:rPr lang="tr-TR" dirty="0" smtClean="0"/>
              <a:t>ve çakmak </a:t>
            </a:r>
            <a:r>
              <a:rPr lang="tr-TR" dirty="0"/>
              <a:t>gazı gibi uçucu maddeler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23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800000"/>
                </a:solidFill>
              </a:rPr>
              <a:t>MADDE KULLANIMININ ZARARLARI</a:t>
            </a:r>
            <a:endParaRPr lang="tr-TR" dirty="0">
              <a:solidFill>
                <a:srgbClr val="8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84312" y="2438399"/>
            <a:ext cx="4895055" cy="3717701"/>
          </a:xfrm>
        </p:spPr>
        <p:txBody>
          <a:bodyPr>
            <a:normAutofit/>
          </a:bodyPr>
          <a:lstStyle/>
          <a:p>
            <a:r>
              <a:rPr lang="tr-TR" sz="1900" dirty="0">
                <a:solidFill>
                  <a:srgbClr val="575757"/>
                </a:solidFill>
              </a:rPr>
              <a:t>Bağımlının kendine güveni azalır.</a:t>
            </a:r>
          </a:p>
          <a:p>
            <a:r>
              <a:rPr lang="tr-TR" sz="1900" dirty="0">
                <a:solidFill>
                  <a:srgbClr val="575757"/>
                </a:solidFill>
              </a:rPr>
              <a:t>Bağımlının kontrolü zayıflar.</a:t>
            </a:r>
          </a:p>
          <a:p>
            <a:r>
              <a:rPr lang="tr-TR" sz="1900" dirty="0">
                <a:solidFill>
                  <a:srgbClr val="575757"/>
                </a:solidFill>
              </a:rPr>
              <a:t>Bağımlının insani prensipleri ve </a:t>
            </a:r>
            <a:r>
              <a:rPr lang="tr-TR" sz="1900" dirty="0" smtClean="0">
                <a:solidFill>
                  <a:srgbClr val="575757"/>
                </a:solidFill>
              </a:rPr>
              <a:t>değerleri yok </a:t>
            </a:r>
            <a:r>
              <a:rPr lang="tr-TR" sz="1900" dirty="0">
                <a:solidFill>
                  <a:srgbClr val="575757"/>
                </a:solidFill>
              </a:rPr>
              <a:t>olmaya başlar</a:t>
            </a:r>
            <a:r>
              <a:rPr lang="tr-TR" sz="1900" dirty="0" smtClean="0">
                <a:solidFill>
                  <a:srgbClr val="575757"/>
                </a:solidFill>
              </a:rPr>
              <a:t>.</a:t>
            </a:r>
          </a:p>
          <a:p>
            <a:r>
              <a:rPr lang="tr-TR" sz="1900" dirty="0">
                <a:solidFill>
                  <a:srgbClr val="575757"/>
                </a:solidFill>
              </a:rPr>
              <a:t>Kullandığı maddeler bağımlının vücudundaki savunma mekanizmalarını yok edip bağışıklık sistemini zayıflatır.</a:t>
            </a:r>
          </a:p>
          <a:p>
            <a:r>
              <a:rPr lang="tr-TR" sz="1900" dirty="0">
                <a:solidFill>
                  <a:srgbClr val="575757"/>
                </a:solidFill>
              </a:rPr>
              <a:t>Bağımlının frengi, verem, AIDS, kanser, </a:t>
            </a:r>
            <a:r>
              <a:rPr lang="tr-TR" sz="1900" dirty="0" smtClean="0">
                <a:solidFill>
                  <a:srgbClr val="575757"/>
                </a:solidFill>
              </a:rPr>
              <a:t>kangren, hepatit </a:t>
            </a:r>
            <a:r>
              <a:rPr lang="tr-TR" sz="1900" dirty="0">
                <a:solidFill>
                  <a:srgbClr val="575757"/>
                </a:solidFill>
              </a:rPr>
              <a:t>B ve hepatit C gibi birçok ölümcül </a:t>
            </a:r>
            <a:r>
              <a:rPr lang="tr-TR" sz="1900" dirty="0" smtClean="0">
                <a:solidFill>
                  <a:srgbClr val="575757"/>
                </a:solidFill>
              </a:rPr>
              <a:t>hastalığa yakalanma </a:t>
            </a:r>
            <a:r>
              <a:rPr lang="tr-TR" sz="1900" dirty="0">
                <a:solidFill>
                  <a:srgbClr val="575757"/>
                </a:solidFill>
              </a:rPr>
              <a:t>riski artar</a:t>
            </a:r>
            <a:r>
              <a:rPr lang="tr-TR" sz="1900" dirty="0" smtClean="0">
                <a:solidFill>
                  <a:srgbClr val="575757"/>
                </a:solidFill>
              </a:rPr>
              <a:t>.</a:t>
            </a:r>
          </a:p>
          <a:p>
            <a:pPr marL="0" indent="0">
              <a:buNone/>
            </a:pPr>
            <a:endParaRPr lang="tr-TR" dirty="0">
              <a:solidFill>
                <a:srgbClr val="575757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7016750" y="3344862"/>
            <a:ext cx="5175250" cy="3513138"/>
          </a:xfrm>
          <a:custGeom>
            <a:avLst/>
            <a:gdLst>
              <a:gd name="T0" fmla="*/ 705 w 3260"/>
              <a:gd name="T1" fmla="*/ 0 h 2213"/>
              <a:gd name="T2" fmla="*/ 3260 w 3260"/>
              <a:gd name="T3" fmla="*/ 0 h 2213"/>
              <a:gd name="T4" fmla="*/ 3260 w 3260"/>
              <a:gd name="T5" fmla="*/ 2213 h 2213"/>
              <a:gd name="T6" fmla="*/ 0 w 3260"/>
              <a:gd name="T7" fmla="*/ 2213 h 2213"/>
              <a:gd name="T8" fmla="*/ 705 w 3260"/>
              <a:gd name="T9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0" h="2213">
                <a:moveTo>
                  <a:pt x="705" y="0"/>
                </a:moveTo>
                <a:lnTo>
                  <a:pt x="3260" y="0"/>
                </a:lnTo>
                <a:lnTo>
                  <a:pt x="3260" y="2213"/>
                </a:lnTo>
                <a:lnTo>
                  <a:pt x="0" y="2213"/>
                </a:lnTo>
                <a:lnTo>
                  <a:pt x="705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b="-10000"/>
            </a:stretch>
          </a:blipFill>
          <a:ln>
            <a:solidFill>
              <a:sysClr val="window" lastClr="FFFFFF">
                <a:lumMod val="85000"/>
              </a:sys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86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800000"/>
                </a:solidFill>
              </a:rPr>
              <a:t>MADDE KULLANIMININ ZARARLARI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>
          <a:xfrm>
            <a:off x="1484312" y="2666998"/>
            <a:ext cx="5083913" cy="3772439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rgbClr val="575757"/>
                </a:solidFill>
              </a:rPr>
              <a:t>Korku ve öfke (Bağımlılık yapıcı maddelerin kullanımı kişide zamanla kaygı, korku, düşmanlık ve paranoya meydana getirir.)</a:t>
            </a:r>
          </a:p>
          <a:p>
            <a:r>
              <a:rPr lang="tr-TR" dirty="0">
                <a:solidFill>
                  <a:srgbClr val="575757"/>
                </a:solidFill>
              </a:rPr>
              <a:t>Öfke krizleri yaşar. (saldırganlık ve çevreye-kendine zarar)</a:t>
            </a:r>
          </a:p>
          <a:p>
            <a:r>
              <a:rPr lang="tr-TR" dirty="0">
                <a:solidFill>
                  <a:srgbClr val="575757"/>
                </a:solidFill>
              </a:rPr>
              <a:t>Hafızada zayıflama meydana gelir.</a:t>
            </a:r>
          </a:p>
          <a:p>
            <a:r>
              <a:rPr lang="tr-TR" dirty="0">
                <a:solidFill>
                  <a:srgbClr val="575757"/>
                </a:solidFill>
              </a:rPr>
              <a:t>Kalp krizi, nefes darlığı ve çeşitli kanser türlerine yakalanma riski artar.</a:t>
            </a:r>
          </a:p>
          <a:p>
            <a:r>
              <a:rPr lang="tr-TR" dirty="0">
                <a:solidFill>
                  <a:srgbClr val="575757"/>
                </a:solidFill>
              </a:rPr>
              <a:t>Dış görünüşte bozulma (Madde kullanıcılarında solgun bir cilt, kendileri tarafından oluşturulan derin yaralar gözlenir. Bazı maddelerin yoğun kullanımı iştahı azaltır. Kullanıcılar âdeta bir iskelet gibi çok ince ve zayıf görünürler).</a:t>
            </a:r>
          </a:p>
          <a:p>
            <a:endParaRPr lang="tr-TR" dirty="0">
              <a:solidFill>
                <a:srgbClr val="575757"/>
              </a:solidFill>
            </a:endParaRPr>
          </a:p>
          <a:p>
            <a:endParaRPr lang="tr-TR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7016750" y="3344862"/>
            <a:ext cx="5175250" cy="3513138"/>
          </a:xfrm>
          <a:custGeom>
            <a:avLst/>
            <a:gdLst>
              <a:gd name="T0" fmla="*/ 705 w 3260"/>
              <a:gd name="T1" fmla="*/ 0 h 2213"/>
              <a:gd name="T2" fmla="*/ 3260 w 3260"/>
              <a:gd name="T3" fmla="*/ 0 h 2213"/>
              <a:gd name="T4" fmla="*/ 3260 w 3260"/>
              <a:gd name="T5" fmla="*/ 2213 h 2213"/>
              <a:gd name="T6" fmla="*/ 0 w 3260"/>
              <a:gd name="T7" fmla="*/ 2213 h 2213"/>
              <a:gd name="T8" fmla="*/ 705 w 3260"/>
              <a:gd name="T9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0" h="2213">
                <a:moveTo>
                  <a:pt x="705" y="0"/>
                </a:moveTo>
                <a:lnTo>
                  <a:pt x="3260" y="0"/>
                </a:lnTo>
                <a:lnTo>
                  <a:pt x="3260" y="2213"/>
                </a:lnTo>
                <a:lnTo>
                  <a:pt x="0" y="2213"/>
                </a:lnTo>
                <a:lnTo>
                  <a:pt x="705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8000" r="-16000" b="-24000"/>
            </a:stretch>
          </a:blip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21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800000"/>
                </a:solidFill>
              </a:rPr>
              <a:t>BAĞIMLILIK SÜRECİ NASIL BAŞLAR VE İLERLER ??</a:t>
            </a:r>
            <a:endParaRPr lang="tr-TR" dirty="0">
              <a:solidFill>
                <a:srgbClr val="800000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270162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Bir kereden bir şey olmaz.</a:t>
            </a:r>
          </a:p>
          <a:p>
            <a:r>
              <a:rPr lang="tr-TR" dirty="0" smtClean="0"/>
              <a:t>Bir daha kullanmam.</a:t>
            </a:r>
          </a:p>
          <a:p>
            <a:r>
              <a:rPr lang="tr-TR" dirty="0" smtClean="0"/>
              <a:t>Ben bağımlı olmam.</a:t>
            </a:r>
          </a:p>
          <a:p>
            <a:r>
              <a:rPr lang="tr-TR" dirty="0" smtClean="0"/>
              <a:t>İstersem bırakırım.</a:t>
            </a:r>
          </a:p>
          <a:p>
            <a:r>
              <a:rPr lang="tr-TR" dirty="0" smtClean="0"/>
              <a:t>Bu meret bırakılmaz ki…</a:t>
            </a:r>
          </a:p>
          <a:p>
            <a:r>
              <a:rPr lang="tr-TR" dirty="0" smtClean="0"/>
              <a:t>Bırakmak zorundayım.</a:t>
            </a:r>
          </a:p>
          <a:p>
            <a:r>
              <a:rPr lang="tr-TR" dirty="0" smtClean="0"/>
              <a:t>Artık bırakacağım.</a:t>
            </a:r>
          </a:p>
          <a:p>
            <a:r>
              <a:rPr lang="tr-TR" dirty="0" smtClean="0"/>
              <a:t>Bıraktım, bir daha da başlamam.</a:t>
            </a:r>
          </a:p>
          <a:p>
            <a:endParaRPr lang="tr-TR" dirty="0"/>
          </a:p>
        </p:txBody>
      </p:sp>
      <p:sp>
        <p:nvSpPr>
          <p:cNvPr id="7" name="Aşağı Ok 6"/>
          <p:cNvSpPr/>
          <p:nvPr/>
        </p:nvSpPr>
        <p:spPr>
          <a:xfrm>
            <a:off x="6387921" y="2666999"/>
            <a:ext cx="1545465" cy="2870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ak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TM03457496[[fn=Paralaks]]</Template>
  <TotalTime>333</TotalTime>
  <Words>823</Words>
  <Application>Microsoft Office PowerPoint</Application>
  <PresentationFormat>Geniş ekran</PresentationFormat>
  <Paragraphs>110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Wingdings</vt:lpstr>
      <vt:lpstr>Paralaks</vt:lpstr>
      <vt:lpstr>MADDE BAĞIMLILIĞI</vt:lpstr>
      <vt:lpstr>PowerPoint Sunusu</vt:lpstr>
      <vt:lpstr>BAĞIMLILIK NEDİR??</vt:lpstr>
      <vt:lpstr>BAĞIMLILIK TÜRLERİ NELERDİR??</vt:lpstr>
      <vt:lpstr>BAĞIMLILIK TANISI İÇİN MADDELER</vt:lpstr>
      <vt:lpstr>BAĞIMLILIK YAPAN MADDELER NELERDİR??</vt:lpstr>
      <vt:lpstr>MADDE KULLANIMININ ZARARLARI</vt:lpstr>
      <vt:lpstr>MADDE KULLANIMININ ZARARLARI</vt:lpstr>
      <vt:lpstr>BAĞIMLILIK SÜRECİ NASIL BAŞLAR VE İLERLER ??</vt:lpstr>
      <vt:lpstr>BAĞIMLILIK SÜRECİ NASIL BAŞLAR VE İLERLER ??</vt:lpstr>
      <vt:lpstr>GENÇLERİ BEKLEYEN KLİŞELER!!!</vt:lpstr>
      <vt:lpstr>MADDE KULLANIMINI RED!!!!</vt:lpstr>
      <vt:lpstr>HAYIR DİYEBİLMEK!!</vt:lpstr>
      <vt:lpstr>OKULDAKİ SÜREÇ NASIL OLUR??</vt:lpstr>
      <vt:lpstr> KANUN SÜRECİ NASIL OLUR??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MADDE BAĞIMLILIĞI</dc:title>
  <dc:creator>user</dc:creator>
  <cp:lastModifiedBy>user</cp:lastModifiedBy>
  <cp:revision>28</cp:revision>
  <dcterms:created xsi:type="dcterms:W3CDTF">2021-02-26T18:44:16Z</dcterms:created>
  <dcterms:modified xsi:type="dcterms:W3CDTF">2021-03-01T09:18:34Z</dcterms:modified>
</cp:coreProperties>
</file>